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SimHei" panose="02010609060101010101" pitchFamily="49" charset="-122"/>
      <p:regular r:id="rId9"/>
    </p:embeddedFont>
    <p:embeddedFont>
      <p:font typeface="Figtree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ightspark.org/wp-login.php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3722" y="4261485"/>
            <a:ext cx="11480557" cy="74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6719"/>
              </a:lnSpc>
            </a:pPr>
            <a:r>
              <a:rPr lang="zh-CN" sz="4800" b="0" i="0" u="none" baseline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Sora"/>
              </a:rPr>
              <a:t>注册、登录并管理您的帐户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964" y="6241941"/>
            <a:ext cx="8903379" cy="2525527"/>
          </a:xfrm>
          <a:custGeom>
            <a:avLst/>
            <a:gdLst/>
            <a:ahLst/>
            <a:cxnLst/>
            <a:rect l="l" t="t" r="r" b="b"/>
            <a:pathLst>
              <a:path w="8903379" h="2525527">
                <a:moveTo>
                  <a:pt x="0" y="0"/>
                </a:moveTo>
                <a:lnTo>
                  <a:pt x="8903379" y="0"/>
                </a:lnTo>
                <a:lnTo>
                  <a:pt x="8903379" y="2525527"/>
                </a:lnTo>
                <a:lnTo>
                  <a:pt x="0" y="252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" panose="020B0604020202020204" charset="0"/>
              <a:ea typeface="SimHei" panose="02010609060101010101" pitchFamily="49" charset="-122"/>
            </a:endParaRPr>
          </a:p>
        </p:txBody>
      </p:sp>
      <p:grpSp>
        <p:nvGrpSpPr>
          <p:cNvPr id="3" name="Group 3"/>
          <p:cNvGrpSpPr/>
          <p:nvPr/>
        </p:nvGrpSpPr>
        <p:grpSpPr>
          <a:xfrm rot="220450">
            <a:off x="6419750" y="6054034"/>
            <a:ext cx="3380897" cy="1618426"/>
            <a:chOff x="0" y="0"/>
            <a:chExt cx="4507863" cy="2157902"/>
          </a:xfrm>
        </p:grpSpPr>
        <p:sp>
          <p:nvSpPr>
            <p:cNvPr id="4" name="Freeform 4"/>
            <p:cNvSpPr/>
            <p:nvPr/>
          </p:nvSpPr>
          <p:spPr>
            <a:xfrm>
              <a:off x="2859885" y="509924"/>
              <a:ext cx="1647978" cy="1647978"/>
            </a:xfrm>
            <a:custGeom>
              <a:avLst/>
              <a:gdLst/>
              <a:ahLst/>
              <a:cxnLst/>
              <a:rect l="l" t="t" r="r" b="b"/>
              <a:pathLst>
                <a:path w="1647978" h="1647978">
                  <a:moveTo>
                    <a:pt x="0" y="0"/>
                  </a:moveTo>
                  <a:lnTo>
                    <a:pt x="1647978" y="0"/>
                  </a:lnTo>
                  <a:lnTo>
                    <a:pt x="1647978" y="1647978"/>
                  </a:lnTo>
                  <a:lnTo>
                    <a:pt x="0" y="1647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Figtree" panose="020B0604020202020204" charset="0"/>
                <a:ea typeface="SimHei" panose="02010609060101010101" pitchFamily="49" charset="-122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3683874" cy="1774750"/>
              <a:chOff x="0" y="0"/>
              <a:chExt cx="896260" cy="4317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Figtree" panose="020B0604020202020204" charset="0"/>
                  <a:ea typeface="SimHei" panose="02010609060101010101" pitchFamily="49" charset="-122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2660"/>
                  </a:lnSpc>
                </a:pPr>
                <a:endParaRPr>
                  <a:latin typeface="Figtree" panose="020B0604020202020204" charset="0"/>
                  <a:ea typeface="SimHei" panose="02010609060101010101" pitchFamily="49" charset="-122"/>
                </a:endParaRPr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11176129" y="2702785"/>
            <a:ext cx="5270118" cy="6294443"/>
          </a:xfrm>
          <a:custGeom>
            <a:avLst/>
            <a:gdLst/>
            <a:ahLst/>
            <a:cxnLst/>
            <a:rect l="l" t="t" r="r" b="b"/>
            <a:pathLst>
              <a:path w="5270118" h="6294443">
                <a:moveTo>
                  <a:pt x="0" y="0"/>
                </a:moveTo>
                <a:lnTo>
                  <a:pt x="5270118" y="0"/>
                </a:lnTo>
                <a:lnTo>
                  <a:pt x="5270118" y="6294443"/>
                </a:lnTo>
                <a:lnTo>
                  <a:pt x="0" y="62944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1514"/>
            </a:stretch>
          </a:blipFill>
        </p:spPr>
        <p:txBody>
          <a:bodyPr/>
          <a:lstStyle/>
          <a:p>
            <a:endParaRPr lang="en-US">
              <a:latin typeface="Figtree" panose="020B0604020202020204" charset="0"/>
              <a:ea typeface="SimHei" panose="02010609060101010101" pitchFamily="49" charset="-122"/>
            </a:endParaRPr>
          </a:p>
        </p:txBody>
      </p:sp>
      <p:grpSp>
        <p:nvGrpSpPr>
          <p:cNvPr id="9" name="Group 9"/>
          <p:cNvGrpSpPr/>
          <p:nvPr/>
        </p:nvGrpSpPr>
        <p:grpSpPr>
          <a:xfrm rot="220450">
            <a:off x="11219251" y="8275990"/>
            <a:ext cx="3013336" cy="1442476"/>
            <a:chOff x="0" y="0"/>
            <a:chExt cx="4017781" cy="1923301"/>
          </a:xfrm>
        </p:grpSpPr>
        <p:sp>
          <p:nvSpPr>
            <p:cNvPr id="10" name="Freeform 10"/>
            <p:cNvSpPr/>
            <p:nvPr/>
          </p:nvSpPr>
          <p:spPr>
            <a:xfrm>
              <a:off x="2548967" y="454487"/>
              <a:ext cx="1468814" cy="1468814"/>
            </a:xfrm>
            <a:custGeom>
              <a:avLst/>
              <a:gdLst/>
              <a:ahLst/>
              <a:cxnLst/>
              <a:rect l="l" t="t" r="r" b="b"/>
              <a:pathLst>
                <a:path w="1468814" h="1468814">
                  <a:moveTo>
                    <a:pt x="0" y="0"/>
                  </a:moveTo>
                  <a:lnTo>
                    <a:pt x="1468814" y="0"/>
                  </a:lnTo>
                  <a:lnTo>
                    <a:pt x="1468814" y="1468814"/>
                  </a:lnTo>
                  <a:lnTo>
                    <a:pt x="0" y="1468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Figtree" panose="020B0604020202020204" charset="0"/>
                <a:ea typeface="SimHei" panose="02010609060101010101" pitchFamily="49" charset="-122"/>
              </a:endParaRP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0"/>
              <a:ext cx="3283374" cy="1581804"/>
              <a:chOff x="0" y="0"/>
              <a:chExt cx="896260" cy="43178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Figtree" panose="020B0604020202020204" charset="0"/>
                  <a:ea typeface="SimHei" panose="02010609060101010101" pitchFamily="49" charset="-122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2660"/>
                  </a:lnSpc>
                </a:pPr>
                <a:endParaRPr>
                  <a:latin typeface="Figtree" panose="020B0604020202020204" charset="0"/>
                  <a:ea typeface="SimHei" panose="02010609060101010101" pitchFamily="49" charset="-122"/>
                </a:endParaRPr>
              </a:p>
            </p:txBody>
          </p:sp>
        </p:grpSp>
      </p:grpSp>
      <p:sp>
        <p:nvSpPr>
          <p:cNvPr id="14" name="TextBox 14"/>
          <p:cNvSpPr txBox="1"/>
          <p:nvPr/>
        </p:nvSpPr>
        <p:spPr>
          <a:xfrm>
            <a:off x="1186964" y="2712310"/>
            <a:ext cx="9166653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有三种不同的方式登录账号：</a:t>
            </a:r>
          </a:p>
          <a:p>
            <a:pPr algn="l" rtl="0">
              <a:lnSpc>
                <a:spcPts val="3426"/>
              </a:lnSpc>
            </a:pPr>
            <a:endParaRPr lang="zh-CN" sz="2979" b="0" i="0" u="none" baseline="0">
              <a:solidFill>
                <a:srgbClr val="000000"/>
              </a:solidFill>
              <a:latin typeface="Figtree" panose="020B0604020202020204" charset="0"/>
              <a:ea typeface="SimHei" panose="02010609060101010101" pitchFamily="49" charset="-122"/>
              <a:cs typeface="Figtree"/>
            </a:endParaRPr>
          </a:p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1.访问 </a:t>
            </a:r>
            <a:r>
              <a:rPr lang="zh-CN" sz="2979" b="0" i="0" u="sng" baseline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  <a:hlinkClick r:id="rId6" tooltip="https://www.brightspark.org/wp-login.php"/>
              </a:rPr>
              <a:t>www.brightspark.org/login</a:t>
            </a:r>
            <a:r>
              <a:rPr lang="zh-CN" sz="2979" b="0" i="0" u="none" baseline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。</a:t>
            </a:r>
          </a:p>
          <a:p>
            <a:pPr algn="l" rtl="0">
              <a:lnSpc>
                <a:spcPts val="3426"/>
              </a:lnSpc>
            </a:pPr>
            <a:endParaRPr lang="zh-CN" sz="2979" b="0" i="0" u="none" baseline="0">
              <a:solidFill>
                <a:srgbClr val="000000"/>
              </a:solidFill>
              <a:latin typeface="Figtree" panose="020B0604020202020204" charset="0"/>
              <a:ea typeface="SimHei" panose="02010609060101010101" pitchFamily="49" charset="-122"/>
              <a:cs typeface="Figtree"/>
            </a:endParaRPr>
          </a:p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2.点击右上角的“注册/登录 (Register / Login)”。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6964" y="1407512"/>
            <a:ext cx="916665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Sora"/>
              </a:rPr>
              <a:t>第一部分：如何登录/注册账号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76129" y="1107999"/>
            <a:ext cx="554710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426"/>
              </a:lnSpc>
            </a:pPr>
            <a:r>
              <a:rPr lang="zh-CN" sz="2979" b="0" i="0" u="none" baseline="0" dirty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3.也可以打开网站左侧的菜单，点击底部的“登录 (login)”。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4795" y="1800696"/>
            <a:ext cx="5683186" cy="6685608"/>
          </a:xfrm>
          <a:custGeom>
            <a:avLst/>
            <a:gdLst/>
            <a:ahLst/>
            <a:cxnLst/>
            <a:rect l="l" t="t" r="r" b="b"/>
            <a:pathLst>
              <a:path w="5683186" h="6685608">
                <a:moveTo>
                  <a:pt x="0" y="0"/>
                </a:moveTo>
                <a:lnTo>
                  <a:pt x="5683186" y="0"/>
                </a:lnTo>
                <a:lnTo>
                  <a:pt x="5683186" y="6685608"/>
                </a:lnTo>
                <a:lnTo>
                  <a:pt x="0" y="668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568" r="-5342"/>
            </a:stretch>
          </a:blipFill>
        </p:spPr>
        <p:txBody>
          <a:bodyPr/>
          <a:lstStyle/>
          <a:p>
            <a:endParaRPr lang="en-US">
              <a:latin typeface="Figtree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61487" y="6049521"/>
            <a:ext cx="9241718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712"/>
              </a:lnSpc>
              <a:spcBef>
                <a:spcPct val="0"/>
              </a:spcBef>
            </a:pPr>
            <a:r>
              <a:rPr lang="zh-CN" sz="3228" b="0" i="0" u="none" baseline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如果您已有帐户，可以使用您的州培训与登记系统 (State Training and Registry System, STARS) ID 或电子邮箱地址登录，并使用您的姓氏作为密码（或按照第 5 张幻灯片的说明设置新密码）。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61487" y="4124680"/>
            <a:ext cx="9241718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712"/>
              </a:lnSpc>
              <a:spcBef>
                <a:spcPct val="0"/>
              </a:spcBef>
            </a:pPr>
            <a:r>
              <a:rPr lang="zh-CN" sz="3228" b="0" i="0" u="none" baseline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如果您正在创建新账户，请单击注册。（将在下一张幻灯片中介绍如何注册）。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61487" y="2695779"/>
            <a:ext cx="9241718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712"/>
              </a:lnSpc>
              <a:spcBef>
                <a:spcPct val="0"/>
              </a:spcBef>
            </a:pPr>
            <a:r>
              <a:rPr lang="zh-CN" sz="3228" b="0" i="0" u="none" baseline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无论通过哪种方式登录，页面始终如左图所示。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72617" y="279051"/>
            <a:ext cx="3592934" cy="9203523"/>
          </a:xfrm>
          <a:custGeom>
            <a:avLst/>
            <a:gdLst/>
            <a:ahLst/>
            <a:cxnLst/>
            <a:rect l="l" t="t" r="r" b="b"/>
            <a:pathLst>
              <a:path w="3592934" h="9203523">
                <a:moveTo>
                  <a:pt x="0" y="0"/>
                </a:moveTo>
                <a:lnTo>
                  <a:pt x="3592934" y="0"/>
                </a:lnTo>
                <a:lnTo>
                  <a:pt x="3592934" y="9203523"/>
                </a:lnTo>
                <a:lnTo>
                  <a:pt x="0" y="92035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835967" y="5645001"/>
            <a:ext cx="7671543" cy="3837573"/>
          </a:xfrm>
          <a:custGeom>
            <a:avLst/>
            <a:gdLst/>
            <a:ahLst/>
            <a:cxnLst/>
            <a:rect l="l" t="t" r="r" b="b"/>
            <a:pathLst>
              <a:path w="7671543" h="3837573">
                <a:moveTo>
                  <a:pt x="0" y="0"/>
                </a:moveTo>
                <a:lnTo>
                  <a:pt x="7671543" y="0"/>
                </a:lnTo>
                <a:lnTo>
                  <a:pt x="7671543" y="3837573"/>
                </a:lnTo>
                <a:lnTo>
                  <a:pt x="0" y="38375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311002" y="6935254"/>
            <a:ext cx="1407533" cy="248078"/>
          </a:xfrm>
          <a:custGeom>
            <a:avLst/>
            <a:gdLst/>
            <a:ahLst/>
            <a:cxnLst/>
            <a:rect l="l" t="t" r="r" b="b"/>
            <a:pathLst>
              <a:path w="1407533" h="248078">
                <a:moveTo>
                  <a:pt x="0" y="0"/>
                </a:moveTo>
                <a:lnTo>
                  <a:pt x="1407533" y="0"/>
                </a:lnTo>
                <a:lnTo>
                  <a:pt x="1407533" y="248077"/>
                </a:lnTo>
                <a:lnTo>
                  <a:pt x="0" y="2480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72457" y="820523"/>
            <a:ext cx="9241718" cy="3321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712"/>
              </a:lnSpc>
            </a:pPr>
            <a:r>
              <a:rPr lang="zh-CN" sz="3228" b="0" i="0" u="none" baseline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注册账户时，系统会提示您填写右侧所示的表格。请尽可能完整、准确地填写每一部分。</a:t>
            </a:r>
          </a:p>
          <a:p>
            <a:pPr algn="l" rtl="0">
              <a:lnSpc>
                <a:spcPts val="3712"/>
              </a:lnSpc>
            </a:pPr>
            <a:endParaRPr lang="zh-CN" sz="3228" b="0" i="0" u="none" baseline="0">
              <a:solidFill>
                <a:srgbClr val="000000"/>
              </a:solidFill>
              <a:latin typeface="Figtree" panose="020B0604020202020204" charset="0"/>
              <a:ea typeface="SimHei" panose="02010609060101010101" pitchFamily="49" charset="-122"/>
              <a:cs typeface="Figtree"/>
            </a:endParaRPr>
          </a:p>
          <a:p>
            <a:pPr algn="l" rtl="0">
              <a:lnSpc>
                <a:spcPts val="3712"/>
              </a:lnSpc>
              <a:spcBef>
                <a:spcPct val="0"/>
              </a:spcBef>
            </a:pPr>
            <a:r>
              <a:rPr lang="zh-CN" sz="3228" b="0" i="0" u="none" baseline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点击“注册 (Register)”后，WordPress 将向您发送一封确认电子邮件，并提供一个设置密码的链接。密码可以是您的姓氏，也可以是您很容易记住的其他字符。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4780" y="2537138"/>
            <a:ext cx="10948646" cy="3848258"/>
          </a:xfrm>
          <a:custGeom>
            <a:avLst/>
            <a:gdLst/>
            <a:ahLst/>
            <a:cxnLst/>
            <a:rect l="l" t="t" r="r" b="b"/>
            <a:pathLst>
              <a:path w="10948646" h="3848258">
                <a:moveTo>
                  <a:pt x="0" y="0"/>
                </a:moveTo>
                <a:lnTo>
                  <a:pt x="10948646" y="0"/>
                </a:lnTo>
                <a:lnTo>
                  <a:pt x="10948646" y="3848258"/>
                </a:lnTo>
                <a:lnTo>
                  <a:pt x="0" y="3848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619" b="-3641"/>
            </a:stretch>
          </a:blipFill>
        </p:spPr>
        <p:txBody>
          <a:bodyPr/>
          <a:lstStyle/>
          <a:p>
            <a:endParaRPr lang="en-US">
              <a:latin typeface="Figtree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310532" y="5672119"/>
            <a:ext cx="10948768" cy="3586181"/>
          </a:xfrm>
          <a:custGeom>
            <a:avLst/>
            <a:gdLst/>
            <a:ahLst/>
            <a:cxnLst/>
            <a:rect l="l" t="t" r="r" b="b"/>
            <a:pathLst>
              <a:path w="10948768" h="3586181">
                <a:moveTo>
                  <a:pt x="0" y="0"/>
                </a:moveTo>
                <a:lnTo>
                  <a:pt x="10948768" y="0"/>
                </a:lnTo>
                <a:lnTo>
                  <a:pt x="10948768" y="3586181"/>
                </a:lnTo>
                <a:lnTo>
                  <a:pt x="0" y="3586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18" b="-12477"/>
            </a:stretch>
          </a:blipFill>
        </p:spPr>
        <p:txBody>
          <a:bodyPr/>
          <a:lstStyle/>
          <a:p>
            <a:endParaRPr lang="en-US">
              <a:latin typeface="Figtree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1442" y="814451"/>
            <a:ext cx="14430196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如果忘记密码，请点击“忘记密码 (forgot password)”。</a:t>
            </a:r>
          </a:p>
          <a:p>
            <a:pPr algn="l" rtl="0">
              <a:lnSpc>
                <a:spcPts val="3426"/>
              </a:lnSpc>
            </a:pPr>
            <a:endParaRPr lang="zh-CN" sz="2979" b="0" i="0" u="none" baseline="0">
              <a:solidFill>
                <a:srgbClr val="000000"/>
              </a:solidFill>
              <a:latin typeface="Figtree" panose="020B0604020202020204" charset="0"/>
              <a:ea typeface="SimHei" panose="02010609060101010101" pitchFamily="49" charset="-122"/>
              <a:cs typeface="Figtree"/>
            </a:endParaRPr>
          </a:p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系统会提示您输入用户名和/或密码。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1442" y="7250960"/>
            <a:ext cx="298803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您将进入该页面： </a:t>
            </a:r>
          </a:p>
        </p:txBody>
      </p:sp>
      <p:grpSp>
        <p:nvGrpSpPr>
          <p:cNvPr id="6" name="Group 6"/>
          <p:cNvGrpSpPr/>
          <p:nvPr/>
        </p:nvGrpSpPr>
        <p:grpSpPr>
          <a:xfrm rot="220450">
            <a:off x="1883837" y="5240706"/>
            <a:ext cx="3081069" cy="1474899"/>
            <a:chOff x="0" y="0"/>
            <a:chExt cx="4108092" cy="1966532"/>
          </a:xfrm>
        </p:grpSpPr>
        <p:sp>
          <p:nvSpPr>
            <p:cNvPr id="7" name="Freeform 7"/>
            <p:cNvSpPr/>
            <p:nvPr/>
          </p:nvSpPr>
          <p:spPr>
            <a:xfrm>
              <a:off x="2606262" y="464702"/>
              <a:ext cx="1501830" cy="1501830"/>
            </a:xfrm>
            <a:custGeom>
              <a:avLst/>
              <a:gdLst/>
              <a:ahLst/>
              <a:cxnLst/>
              <a:rect l="l" t="t" r="r" b="b"/>
              <a:pathLst>
                <a:path w="1501830" h="1501830">
                  <a:moveTo>
                    <a:pt x="0" y="0"/>
                  </a:moveTo>
                  <a:lnTo>
                    <a:pt x="1501830" y="0"/>
                  </a:lnTo>
                  <a:lnTo>
                    <a:pt x="1501830" y="1501830"/>
                  </a:lnTo>
                  <a:lnTo>
                    <a:pt x="0" y="1501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Figtree" panose="020B0604020202020204" charset="0"/>
                <a:ea typeface="SimHei" panose="02010609060101010101" pitchFamily="49" charset="-122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3357177" cy="1617360"/>
              <a:chOff x="0" y="0"/>
              <a:chExt cx="896260" cy="4317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Figtree" panose="020B0604020202020204" charset="0"/>
                  <a:ea typeface="SimHei" panose="02010609060101010101" pitchFamily="49" charset="-122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0">
                  <a:lnSpc>
                    <a:spcPts val="2660"/>
                  </a:lnSpc>
                </a:pPr>
                <a:endParaRPr>
                  <a:latin typeface="Figtree" panose="020B0604020202020204" charset="0"/>
                  <a:ea typeface="SimHei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7320" y="2311456"/>
            <a:ext cx="15409996" cy="758585"/>
          </a:xfrm>
          <a:custGeom>
            <a:avLst/>
            <a:gdLst/>
            <a:ahLst/>
            <a:cxnLst/>
            <a:rect l="l" t="t" r="r" b="b"/>
            <a:pathLst>
              <a:path w="15409996" h="758585">
                <a:moveTo>
                  <a:pt x="0" y="0"/>
                </a:moveTo>
                <a:lnTo>
                  <a:pt x="15409996" y="0"/>
                </a:lnTo>
                <a:lnTo>
                  <a:pt x="15409996" y="758586"/>
                </a:lnTo>
                <a:lnTo>
                  <a:pt x="0" y="7585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8417"/>
            </a:stretch>
          </a:blipFill>
        </p:spPr>
        <p:txBody>
          <a:bodyPr/>
          <a:lstStyle/>
          <a:p>
            <a:endParaRPr lang="en-US">
              <a:latin typeface="Figtree" panose="020B0604020202020204" charset="0"/>
              <a:ea typeface="SimHei" panose="02010609060101010101" pitchFamily="49" charset="-122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07320" y="4260533"/>
            <a:ext cx="6199860" cy="4997767"/>
            <a:chOff x="0" y="0"/>
            <a:chExt cx="8266479" cy="66636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66479" cy="6663689"/>
            </a:xfrm>
            <a:custGeom>
              <a:avLst/>
              <a:gdLst/>
              <a:ahLst/>
              <a:cxnLst/>
              <a:rect l="l" t="t" r="r" b="b"/>
              <a:pathLst>
                <a:path w="8266479" h="6663689">
                  <a:moveTo>
                    <a:pt x="0" y="0"/>
                  </a:moveTo>
                  <a:lnTo>
                    <a:pt x="8266479" y="0"/>
                  </a:lnTo>
                  <a:lnTo>
                    <a:pt x="8266479" y="6663689"/>
                  </a:lnTo>
                  <a:lnTo>
                    <a:pt x="0" y="666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Figtree" panose="020B0604020202020204" charset="0"/>
                <a:ea typeface="SimHei" panose="02010609060101010101" pitchFamily="49" charset="-122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220450">
              <a:off x="3821727" y="4604786"/>
              <a:ext cx="979750" cy="979750"/>
            </a:xfrm>
            <a:custGeom>
              <a:avLst/>
              <a:gdLst/>
              <a:ahLst/>
              <a:cxnLst/>
              <a:rect l="l" t="t" r="r" b="b"/>
              <a:pathLst>
                <a:path w="979750" h="979750">
                  <a:moveTo>
                    <a:pt x="0" y="0"/>
                  </a:moveTo>
                  <a:lnTo>
                    <a:pt x="979750" y="0"/>
                  </a:lnTo>
                  <a:lnTo>
                    <a:pt x="979750" y="979751"/>
                  </a:lnTo>
                  <a:lnTo>
                    <a:pt x="0" y="979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Figtree" panose="020B0604020202020204" charset="0"/>
                <a:ea typeface="SimHei" panose="02010609060101010101" pitchFamily="49" charset="-122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 rot="88439">
              <a:off x="60231" y="4356273"/>
              <a:ext cx="4487133" cy="680790"/>
              <a:chOff x="0" y="0"/>
              <a:chExt cx="1197923" cy="1817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197923" cy="181749"/>
              </a:xfrm>
              <a:custGeom>
                <a:avLst/>
                <a:gdLst/>
                <a:ahLst/>
                <a:cxnLst/>
                <a:rect l="l" t="t" r="r" b="b"/>
                <a:pathLst>
                  <a:path w="1197923" h="181749">
                    <a:moveTo>
                      <a:pt x="598961" y="0"/>
                    </a:moveTo>
                    <a:cubicBezTo>
                      <a:pt x="268164" y="0"/>
                      <a:pt x="0" y="40686"/>
                      <a:pt x="0" y="90875"/>
                    </a:cubicBezTo>
                    <a:cubicBezTo>
                      <a:pt x="0" y="141063"/>
                      <a:pt x="268164" y="181749"/>
                      <a:pt x="598961" y="181749"/>
                    </a:cubicBezTo>
                    <a:cubicBezTo>
                      <a:pt x="929759" y="181749"/>
                      <a:pt x="1197923" y="141063"/>
                      <a:pt x="1197923" y="90875"/>
                    </a:cubicBezTo>
                    <a:cubicBezTo>
                      <a:pt x="1197923" y="40686"/>
                      <a:pt x="929759" y="0"/>
                      <a:pt x="59896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>
                  <a:latin typeface="Figtree" panose="020B0604020202020204" charset="0"/>
                  <a:ea typeface="SimHei" panose="02010609060101010101" pitchFamily="49" charset="-122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112305" y="-21061"/>
                <a:ext cx="973312" cy="185771"/>
              </a:xfrm>
              <a:prstGeom prst="rect">
                <a:avLst/>
              </a:prstGeom>
            </p:spPr>
            <p:txBody>
              <a:bodyPr lIns="94585" tIns="94585" rIns="94585" bIns="94585" rtlCol="0" anchor="ctr"/>
              <a:lstStyle/>
              <a:p>
                <a:pPr algn="ctr" rtl="0">
                  <a:lnSpc>
                    <a:spcPts val="2660"/>
                  </a:lnSpc>
                </a:pPr>
                <a:endParaRPr>
                  <a:latin typeface="Figtree" panose="020B0604020202020204" charset="0"/>
                  <a:ea typeface="SimHei" panose="02010609060101010101" pitchFamily="49" charset="-122"/>
                </a:endParaRPr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1407320" y="1038225"/>
            <a:ext cx="12900995" cy="305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您将收到一封电子邮件，发件人为“BrightSpark”，主题为“BrightSpark 密码重置请求”。</a:t>
            </a:r>
          </a:p>
          <a:p>
            <a:pPr algn="l" rtl="0">
              <a:lnSpc>
                <a:spcPts val="3426"/>
              </a:lnSpc>
            </a:pPr>
            <a:endParaRPr lang="zh-CN" sz="2979" b="0" i="0" u="none" baseline="0">
              <a:solidFill>
                <a:srgbClr val="000000"/>
              </a:solidFill>
              <a:latin typeface="Figtree" panose="020B0604020202020204" charset="0"/>
              <a:ea typeface="SimHei" panose="02010609060101010101" pitchFamily="49" charset="-122"/>
              <a:cs typeface="Figtree"/>
            </a:endParaRPr>
          </a:p>
          <a:p>
            <a:pPr algn="l" rtl="0">
              <a:lnSpc>
                <a:spcPts val="3426"/>
              </a:lnSpc>
            </a:pPr>
            <a:endParaRPr lang="zh-CN" sz="2979" b="0" i="0" u="none" baseline="0">
              <a:solidFill>
                <a:srgbClr val="000000"/>
              </a:solidFill>
              <a:latin typeface="Figtree" panose="020B0604020202020204" charset="0"/>
              <a:ea typeface="SimHei" panose="02010609060101010101" pitchFamily="49" charset="-122"/>
              <a:cs typeface="Figtree"/>
            </a:endParaRPr>
          </a:p>
          <a:p>
            <a:pPr algn="l" rtl="0">
              <a:lnSpc>
                <a:spcPts val="3426"/>
              </a:lnSpc>
            </a:pPr>
            <a:endParaRPr lang="zh-CN" sz="2979" b="0" i="0" u="none" baseline="0">
              <a:solidFill>
                <a:srgbClr val="000000"/>
              </a:solidFill>
              <a:latin typeface="Figtree" panose="020B0604020202020204" charset="0"/>
              <a:ea typeface="SimHei" panose="02010609060101010101" pitchFamily="49" charset="-122"/>
              <a:cs typeface="Figtree"/>
            </a:endParaRPr>
          </a:p>
          <a:p>
            <a:pPr algn="l" rtl="0">
              <a:lnSpc>
                <a:spcPts val="3426"/>
              </a:lnSpc>
            </a:pPr>
            <a:endParaRPr lang="zh-CN" sz="2979" b="0" i="0" u="none" baseline="0">
              <a:solidFill>
                <a:srgbClr val="000000"/>
              </a:solidFill>
              <a:latin typeface="Figtree" panose="020B0604020202020204" charset="0"/>
              <a:ea typeface="SimHei" panose="02010609060101010101" pitchFamily="49" charset="-122"/>
              <a:cs typeface="Figtree"/>
            </a:endParaRPr>
          </a:p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打开电子邮件后，页面将显示如下内容：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54919" y="4500626"/>
            <a:ext cx="6680281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>
              <a:lnSpc>
                <a:spcPts val="3426"/>
              </a:lnSpc>
            </a:pPr>
            <a:r>
              <a:rPr lang="zh-CN" sz="2979" b="0" i="0" u="none" baseline="0" dirty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点击链接，系统会提示您输入新密码。</a:t>
            </a:r>
          </a:p>
          <a:p>
            <a:pPr algn="l" rtl="0">
              <a:lnSpc>
                <a:spcPts val="3426"/>
              </a:lnSpc>
            </a:pPr>
            <a:endParaRPr lang="zh-CN" sz="2979" b="0" i="0" u="none" baseline="0" dirty="0">
              <a:solidFill>
                <a:srgbClr val="000000"/>
              </a:solidFill>
              <a:latin typeface="Figtree" panose="020B0604020202020204" charset="0"/>
              <a:ea typeface="SimHei" panose="02010609060101010101" pitchFamily="49" charset="-122"/>
              <a:cs typeface="Figtree"/>
            </a:endParaRPr>
          </a:p>
          <a:p>
            <a:pPr algn="l" rtl="0">
              <a:lnSpc>
                <a:spcPts val="3426"/>
              </a:lnSpc>
            </a:pPr>
            <a:r>
              <a:rPr lang="zh-CN" sz="2979" b="0" i="0" u="none" baseline="0" dirty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重置密码后，系统会提示您重新登录。使用新密码登录。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5730" y="1028700"/>
            <a:ext cx="13708378" cy="5620435"/>
          </a:xfrm>
          <a:custGeom>
            <a:avLst/>
            <a:gdLst/>
            <a:ahLst/>
            <a:cxnLst/>
            <a:rect l="l" t="t" r="r" b="b"/>
            <a:pathLst>
              <a:path w="13708378" h="5620435">
                <a:moveTo>
                  <a:pt x="0" y="0"/>
                </a:moveTo>
                <a:lnTo>
                  <a:pt x="13708378" y="0"/>
                </a:lnTo>
                <a:lnTo>
                  <a:pt x="13708378" y="5620435"/>
                </a:lnTo>
                <a:lnTo>
                  <a:pt x="0" y="5620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Figtree" panose="020B0604020202020204" charset="0"/>
              <a:ea typeface="SimHei" panose="02010609060101010101" pitchFamily="49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74736" y="6937426"/>
            <a:ext cx="12879785" cy="86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0">
              <a:lnSpc>
                <a:spcPts val="3426"/>
              </a:lnSpc>
            </a:pPr>
            <a:r>
              <a:rPr lang="zh-CN" sz="2979" b="0" i="0" u="none" baseline="0">
                <a:solidFill>
                  <a:srgbClr val="000000"/>
                </a:solidFill>
                <a:latin typeface="Figtree" panose="020B0604020202020204" charset="0"/>
                <a:ea typeface="SimHei" panose="02010609060101010101" pitchFamily="49" charset="-122"/>
                <a:cs typeface="Figtree"/>
              </a:rPr>
              <a:t>登录后，您将进入到此页面。在该页面，您可以更新个人信息、付款方式、查看过去的课程等。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623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Figtree</vt:lpstr>
      <vt:lpstr>SimHei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PD tutorials</dc:title>
  <dc:creator>K. Chinda</dc:creator>
  <cp:lastModifiedBy>K. Chinda</cp:lastModifiedBy>
  <cp:revision>2</cp:revision>
  <dcterms:created xsi:type="dcterms:W3CDTF">2006-08-16T00:00:00Z</dcterms:created>
  <dcterms:modified xsi:type="dcterms:W3CDTF">2024-07-05T18:42:59Z</dcterms:modified>
  <dc:identifier>DAGJtyZZzDU</dc:identifier>
</cp:coreProperties>
</file>