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Figtree 1" panose="020B0604020202020204" charset="0"/>
      <p:regular r:id="rId10"/>
    </p:embeddedFont>
    <p:embeddedFont>
      <p:font typeface="Figtree 2" panose="020B0604020202020204" charset="0"/>
      <p:regular r:id="rId11"/>
    </p:embeddedFont>
    <p:embeddedFont>
      <p:font typeface="Sora"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8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TextBox 2"/>
          <p:cNvSpPr txBox="1"/>
          <p:nvPr/>
        </p:nvSpPr>
        <p:spPr>
          <a:xfrm>
            <a:off x="3403722" y="4261485"/>
            <a:ext cx="11480557" cy="784510"/>
          </a:xfrm>
          <a:prstGeom prst="rect">
            <a:avLst/>
          </a:prstGeom>
        </p:spPr>
        <p:txBody>
          <a:bodyPr lIns="0" tIns="0" rIns="0" bIns="0" rtlCol="0" anchor="t">
            <a:spAutoFit/>
          </a:bodyPr>
          <a:lstStyle/>
          <a:p>
            <a:pPr algn="ctr" rtl="1">
              <a:lnSpc>
                <a:spcPts val="6719"/>
              </a:lnSpc>
            </a:pPr>
            <a:r>
              <a:rPr lang="ar" sz="4800" b="1" i="0" u="none" baseline="0">
                <a:solidFill>
                  <a:srgbClr val="000000"/>
                </a:solidFill>
                <a:latin typeface="Sora"/>
                <a:ea typeface="Sora"/>
              </a:rPr>
              <a:t>شراء/ الاشتراك في فصل دراسي والوصول إليه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10" name="TextBox 10"/>
          <p:cNvSpPr txBox="1"/>
          <p:nvPr/>
        </p:nvSpPr>
        <p:spPr>
          <a:xfrm>
            <a:off x="1066800" y="1264629"/>
            <a:ext cx="2477140" cy="1308050"/>
          </a:xfrm>
          <a:prstGeom prst="rect">
            <a:avLst/>
          </a:prstGeom>
        </p:spPr>
        <p:txBody>
          <a:bodyPr lIns="0" tIns="0" rIns="0" bIns="0" rtlCol="0" anchor="t">
            <a:spAutoFit/>
          </a:bodyPr>
          <a:lstStyle/>
          <a:p>
            <a:pPr algn="r" rtl="1">
              <a:lnSpc>
                <a:spcPts val="3426"/>
              </a:lnSpc>
            </a:pPr>
            <a:r>
              <a:rPr lang="ar" sz="2979" b="1" i="0" u="none" baseline="0" dirty="0">
                <a:solidFill>
                  <a:srgbClr val="000000"/>
                </a:solidFill>
                <a:latin typeface="Figtree 2"/>
                <a:ea typeface="Figtree 2"/>
              </a:rPr>
              <a:t>الجزء الأول: العثور على الفصول الدراسية</a:t>
            </a:r>
          </a:p>
        </p:txBody>
      </p:sp>
      <p:sp>
        <p:nvSpPr>
          <p:cNvPr id="11" name="TextBox 11"/>
          <p:cNvSpPr txBox="1"/>
          <p:nvPr/>
        </p:nvSpPr>
        <p:spPr>
          <a:xfrm>
            <a:off x="718056" y="6148277"/>
            <a:ext cx="9724228" cy="2616101"/>
          </a:xfrm>
          <a:prstGeom prst="rect">
            <a:avLst/>
          </a:prstGeom>
        </p:spPr>
        <p:txBody>
          <a:bodyPr lIns="0" tIns="0" rIns="0" bIns="0" rtlCol="0" anchor="t">
            <a:spAutoFit/>
          </a:bodyPr>
          <a:lstStyle/>
          <a:p>
            <a:pPr algn="r" rtl="1">
              <a:lnSpc>
                <a:spcPts val="3426"/>
              </a:lnSpc>
            </a:pPr>
            <a:r>
              <a:rPr lang="ar" sz="2979" b="0" i="0" u="none" baseline="0" dirty="0">
                <a:solidFill>
                  <a:srgbClr val="000000"/>
                </a:solidFill>
                <a:latin typeface="Figtree 1"/>
                <a:ea typeface="Figtree 1"/>
              </a:rPr>
              <a:t>1. الانتقال إلى www.brightspark.org/professional-development. </a:t>
            </a:r>
          </a:p>
          <a:p>
            <a:pPr algn="r" rtl="1">
              <a:lnSpc>
                <a:spcPts val="3426"/>
              </a:lnSpc>
            </a:pPr>
            <a:r>
              <a:rPr lang="ar" sz="2979" b="0" i="0" u="none" baseline="0" dirty="0">
                <a:solidFill>
                  <a:srgbClr val="000000"/>
                </a:solidFill>
                <a:latin typeface="Figtree 1"/>
                <a:ea typeface="Figtree 1"/>
              </a:rPr>
              <a:t>النقر فوق "Trainings Offered" (الدورات التدريبية المقدمة).</a:t>
            </a:r>
          </a:p>
          <a:p>
            <a:pPr algn="r" rtl="1">
              <a:lnSpc>
                <a:spcPts val="3426"/>
              </a:lnSpc>
            </a:pPr>
            <a:endParaRPr lang="ar" sz="2979" b="0" i="0" u="none" baseline="0" dirty="0">
              <a:solidFill>
                <a:srgbClr val="000000"/>
              </a:solidFill>
              <a:latin typeface="Figtree 1"/>
              <a:ea typeface="Figtree 1"/>
            </a:endParaRPr>
          </a:p>
          <a:p>
            <a:pPr algn="r" rtl="1">
              <a:lnSpc>
                <a:spcPts val="3426"/>
              </a:lnSpc>
            </a:pPr>
            <a:r>
              <a:rPr lang="ar" sz="2979" b="0" i="0" u="none" baseline="0" dirty="0">
                <a:solidFill>
                  <a:srgbClr val="000000"/>
                </a:solidFill>
                <a:latin typeface="Figtree 1"/>
                <a:ea typeface="Figtree 1"/>
              </a:rPr>
              <a:t>2. ضمن قسم "Trainings Offered" (الدورات التدريبية المقدمة)، انقر فوق "View classes" (عرض الفصول الدراسية).</a:t>
            </a:r>
          </a:p>
        </p:txBody>
      </p:sp>
      <p:grpSp>
        <p:nvGrpSpPr>
          <p:cNvPr id="17" name="Group 16">
            <a:extLst>
              <a:ext uri="{FF2B5EF4-FFF2-40B4-BE49-F238E27FC236}">
                <a16:creationId xmlns:a16="http://schemas.microsoft.com/office/drawing/2014/main" id="{F1DD42DD-8959-22CE-1C07-124932A097C4}"/>
              </a:ext>
            </a:extLst>
          </p:cNvPr>
          <p:cNvGrpSpPr/>
          <p:nvPr/>
        </p:nvGrpSpPr>
        <p:grpSpPr>
          <a:xfrm>
            <a:off x="3917540" y="1255104"/>
            <a:ext cx="14064122" cy="8441282"/>
            <a:chOff x="3917540" y="1255104"/>
            <a:chExt cx="14064122" cy="8441282"/>
          </a:xfrm>
        </p:grpSpPr>
        <p:sp>
          <p:nvSpPr>
            <p:cNvPr id="2" name="Freeform 2"/>
            <p:cNvSpPr/>
            <p:nvPr/>
          </p:nvSpPr>
          <p:spPr>
            <a:xfrm>
              <a:off x="3917540" y="1255104"/>
              <a:ext cx="9629497" cy="4294297"/>
            </a:xfrm>
            <a:custGeom>
              <a:avLst/>
              <a:gdLst/>
              <a:ahLst/>
              <a:cxnLst/>
              <a:rect l="l" t="t" r="r" b="b"/>
              <a:pathLst>
                <a:path w="9629497" h="4294297">
                  <a:moveTo>
                    <a:pt x="0" y="0"/>
                  </a:moveTo>
                  <a:lnTo>
                    <a:pt x="9629498" y="0"/>
                  </a:lnTo>
                  <a:lnTo>
                    <a:pt x="9629498" y="4294297"/>
                  </a:lnTo>
                  <a:lnTo>
                    <a:pt x="0" y="4294297"/>
                  </a:lnTo>
                  <a:lnTo>
                    <a:pt x="0" y="0"/>
                  </a:lnTo>
                  <a:close/>
                </a:path>
              </a:pathLst>
            </a:custGeom>
            <a:blipFill>
              <a:blip r:embed="rId2"/>
              <a:stretch>
                <a:fillRect t="-5140"/>
              </a:stretch>
            </a:blipFill>
          </p:spPr>
          <p:txBody>
            <a:bodyPr/>
            <a:lstStyle/>
            <a:p>
              <a:endParaRPr lang="en-US"/>
            </a:p>
          </p:txBody>
        </p:sp>
        <p:grpSp>
          <p:nvGrpSpPr>
            <p:cNvPr id="3" name="Group 3"/>
            <p:cNvGrpSpPr/>
            <p:nvPr/>
          </p:nvGrpSpPr>
          <p:grpSpPr>
            <a:xfrm>
              <a:off x="6515037" y="4634459"/>
              <a:ext cx="2770374" cy="1326170"/>
              <a:chOff x="0" y="0"/>
              <a:chExt cx="3693832" cy="1768227"/>
            </a:xfrm>
          </p:grpSpPr>
          <p:sp>
            <p:nvSpPr>
              <p:cNvPr id="4" name="Freeform 4"/>
              <p:cNvSpPr/>
              <p:nvPr/>
            </p:nvSpPr>
            <p:spPr>
              <a:xfrm>
                <a:off x="2343446" y="417842"/>
                <a:ext cx="1350385" cy="1350385"/>
              </a:xfrm>
              <a:custGeom>
                <a:avLst/>
                <a:gdLst/>
                <a:ahLst/>
                <a:cxnLst/>
                <a:rect l="l" t="t" r="r" b="b"/>
                <a:pathLst>
                  <a:path w="1350385" h="1350385">
                    <a:moveTo>
                      <a:pt x="0" y="0"/>
                    </a:moveTo>
                    <a:lnTo>
                      <a:pt x="1350386" y="0"/>
                    </a:lnTo>
                    <a:lnTo>
                      <a:pt x="1350386" y="1350385"/>
                    </a:lnTo>
                    <a:lnTo>
                      <a:pt x="0" y="1350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0" y="0"/>
                <a:ext cx="3018639" cy="1454265"/>
                <a:chOff x="0" y="0"/>
                <a:chExt cx="896260" cy="431784"/>
              </a:xfrm>
            </p:grpSpPr>
            <p:sp>
              <p:nvSpPr>
                <p:cNvPr id="6" name="Freeform 6"/>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7" name="TextBox 7"/>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sp>
          <p:nvSpPr>
            <p:cNvPr id="8" name="Freeform 8"/>
            <p:cNvSpPr/>
            <p:nvPr/>
          </p:nvSpPr>
          <p:spPr>
            <a:xfrm>
              <a:off x="10766910" y="4413208"/>
              <a:ext cx="7214752" cy="4902634"/>
            </a:xfrm>
            <a:custGeom>
              <a:avLst/>
              <a:gdLst/>
              <a:ahLst/>
              <a:cxnLst/>
              <a:rect l="l" t="t" r="r" b="b"/>
              <a:pathLst>
                <a:path w="7214752" h="4902634">
                  <a:moveTo>
                    <a:pt x="0" y="0"/>
                  </a:moveTo>
                  <a:lnTo>
                    <a:pt x="7214752" y="0"/>
                  </a:lnTo>
                  <a:lnTo>
                    <a:pt x="7214752" y="4902634"/>
                  </a:lnTo>
                  <a:lnTo>
                    <a:pt x="0" y="4902634"/>
                  </a:lnTo>
                  <a:lnTo>
                    <a:pt x="0" y="0"/>
                  </a:lnTo>
                  <a:close/>
                </a:path>
              </a:pathLst>
            </a:custGeom>
            <a:blipFill>
              <a:blip r:embed="rId5"/>
              <a:stretch>
                <a:fillRect/>
              </a:stretch>
            </a:blipFill>
          </p:spPr>
          <p:txBody>
            <a:bodyPr/>
            <a:lstStyle/>
            <a:p>
              <a:endParaRPr lang="en-US"/>
            </a:p>
          </p:txBody>
        </p:sp>
        <p:sp>
          <p:nvSpPr>
            <p:cNvPr id="9" name="Freeform 9"/>
            <p:cNvSpPr/>
            <p:nvPr/>
          </p:nvSpPr>
          <p:spPr>
            <a:xfrm rot="3479097" flipH="1" flipV="1">
              <a:off x="9493842" y="3710321"/>
              <a:ext cx="977906" cy="1848275"/>
            </a:xfrm>
            <a:custGeom>
              <a:avLst/>
              <a:gdLst/>
              <a:ahLst/>
              <a:cxnLst/>
              <a:rect l="l" t="t" r="r" b="b"/>
              <a:pathLst>
                <a:path w="977906" h="1848275">
                  <a:moveTo>
                    <a:pt x="977905" y="1848275"/>
                  </a:moveTo>
                  <a:lnTo>
                    <a:pt x="0" y="1848275"/>
                  </a:lnTo>
                  <a:lnTo>
                    <a:pt x="0" y="0"/>
                  </a:lnTo>
                  <a:lnTo>
                    <a:pt x="977905" y="0"/>
                  </a:lnTo>
                  <a:lnTo>
                    <a:pt x="977905" y="184827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2"/>
            <p:cNvGrpSpPr/>
            <p:nvPr/>
          </p:nvGrpSpPr>
          <p:grpSpPr>
            <a:xfrm>
              <a:off x="10442284" y="8370216"/>
              <a:ext cx="2770374" cy="1326170"/>
              <a:chOff x="0" y="0"/>
              <a:chExt cx="3693832" cy="1768227"/>
            </a:xfrm>
          </p:grpSpPr>
          <p:sp>
            <p:nvSpPr>
              <p:cNvPr id="13" name="Freeform 13"/>
              <p:cNvSpPr/>
              <p:nvPr/>
            </p:nvSpPr>
            <p:spPr>
              <a:xfrm>
                <a:off x="2343446" y="417842"/>
                <a:ext cx="1350385" cy="1350385"/>
              </a:xfrm>
              <a:custGeom>
                <a:avLst/>
                <a:gdLst/>
                <a:ahLst/>
                <a:cxnLst/>
                <a:rect l="l" t="t" r="r" b="b"/>
                <a:pathLst>
                  <a:path w="1350385" h="1350385">
                    <a:moveTo>
                      <a:pt x="0" y="0"/>
                    </a:moveTo>
                    <a:lnTo>
                      <a:pt x="1350386" y="0"/>
                    </a:lnTo>
                    <a:lnTo>
                      <a:pt x="1350386" y="1350385"/>
                    </a:lnTo>
                    <a:lnTo>
                      <a:pt x="0" y="1350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4" name="Group 14"/>
              <p:cNvGrpSpPr/>
              <p:nvPr/>
            </p:nvGrpSpPr>
            <p:grpSpPr>
              <a:xfrm>
                <a:off x="0" y="0"/>
                <a:ext cx="3018639" cy="1454265"/>
                <a:chOff x="0" y="0"/>
                <a:chExt cx="896260" cy="431784"/>
              </a:xfrm>
            </p:grpSpPr>
            <p:sp>
              <p:nvSpPr>
                <p:cNvPr id="15" name="Freeform 15"/>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6" name="TextBox 16"/>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028700" y="4357584"/>
            <a:ext cx="7429793" cy="4410246"/>
          </a:xfrm>
          <a:custGeom>
            <a:avLst/>
            <a:gdLst/>
            <a:ahLst/>
            <a:cxnLst/>
            <a:rect l="l" t="t" r="r" b="b"/>
            <a:pathLst>
              <a:path w="7429793" h="4410246">
                <a:moveTo>
                  <a:pt x="0" y="0"/>
                </a:moveTo>
                <a:lnTo>
                  <a:pt x="7429793" y="0"/>
                </a:lnTo>
                <a:lnTo>
                  <a:pt x="7429793" y="4410247"/>
                </a:lnTo>
                <a:lnTo>
                  <a:pt x="0" y="4410247"/>
                </a:lnTo>
                <a:lnTo>
                  <a:pt x="0" y="0"/>
                </a:lnTo>
                <a:close/>
              </a:path>
            </a:pathLst>
          </a:custGeom>
          <a:blipFill>
            <a:blip r:embed="rId2"/>
            <a:stretch>
              <a:fillRect t="-1050" b="-3047"/>
            </a:stretch>
          </a:blipFill>
        </p:spPr>
        <p:txBody>
          <a:bodyPr/>
          <a:lstStyle/>
          <a:p>
            <a:endParaRPr lang="en-US"/>
          </a:p>
        </p:txBody>
      </p:sp>
      <p:grpSp>
        <p:nvGrpSpPr>
          <p:cNvPr id="3" name="Group 3"/>
          <p:cNvGrpSpPr/>
          <p:nvPr/>
        </p:nvGrpSpPr>
        <p:grpSpPr>
          <a:xfrm>
            <a:off x="1433561" y="7998323"/>
            <a:ext cx="2206813" cy="1056395"/>
            <a:chOff x="0" y="0"/>
            <a:chExt cx="2942417" cy="1408527"/>
          </a:xfrm>
        </p:grpSpPr>
        <p:sp>
          <p:nvSpPr>
            <p:cNvPr id="4" name="Freeform 4"/>
            <p:cNvSpPr/>
            <p:nvPr/>
          </p:nvSpPr>
          <p:spPr>
            <a:xfrm>
              <a:off x="1866733" y="332843"/>
              <a:ext cx="1075684" cy="1075684"/>
            </a:xfrm>
            <a:custGeom>
              <a:avLst/>
              <a:gdLst/>
              <a:ahLst/>
              <a:cxnLst/>
              <a:rect l="l" t="t" r="r" b="b"/>
              <a:pathLst>
                <a:path w="1075684" h="1075684">
                  <a:moveTo>
                    <a:pt x="0" y="0"/>
                  </a:moveTo>
                  <a:lnTo>
                    <a:pt x="1075684" y="0"/>
                  </a:lnTo>
                  <a:lnTo>
                    <a:pt x="1075684" y="1075684"/>
                  </a:lnTo>
                  <a:lnTo>
                    <a:pt x="0" y="10756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0" y="0"/>
              <a:ext cx="2404575" cy="1158432"/>
              <a:chOff x="0" y="0"/>
              <a:chExt cx="896260" cy="431784"/>
            </a:xfrm>
          </p:grpSpPr>
          <p:sp>
            <p:nvSpPr>
              <p:cNvPr id="6" name="Freeform 6"/>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7" name="TextBox 7"/>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sp>
        <p:nvSpPr>
          <p:cNvPr id="8" name="Freeform 8"/>
          <p:cNvSpPr/>
          <p:nvPr/>
        </p:nvSpPr>
        <p:spPr>
          <a:xfrm>
            <a:off x="6393818" y="7191560"/>
            <a:ext cx="806763" cy="806763"/>
          </a:xfrm>
          <a:custGeom>
            <a:avLst/>
            <a:gdLst/>
            <a:ahLst/>
            <a:cxnLst/>
            <a:rect l="l" t="t" r="r" b="b"/>
            <a:pathLst>
              <a:path w="806763" h="806763">
                <a:moveTo>
                  <a:pt x="0" y="0"/>
                </a:moveTo>
                <a:lnTo>
                  <a:pt x="806764" y="0"/>
                </a:lnTo>
                <a:lnTo>
                  <a:pt x="806764" y="806763"/>
                </a:lnTo>
                <a:lnTo>
                  <a:pt x="0" y="8067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9" name="Group 9"/>
          <p:cNvGrpSpPr/>
          <p:nvPr/>
        </p:nvGrpSpPr>
        <p:grpSpPr>
          <a:xfrm>
            <a:off x="4743596" y="5348923"/>
            <a:ext cx="2223166" cy="2427570"/>
            <a:chOff x="0" y="0"/>
            <a:chExt cx="896260" cy="978665"/>
          </a:xfrm>
        </p:grpSpPr>
        <p:sp>
          <p:nvSpPr>
            <p:cNvPr id="10" name="Freeform 10"/>
            <p:cNvSpPr/>
            <p:nvPr/>
          </p:nvSpPr>
          <p:spPr>
            <a:xfrm>
              <a:off x="0" y="0"/>
              <a:ext cx="896260" cy="978665"/>
            </a:xfrm>
            <a:custGeom>
              <a:avLst/>
              <a:gdLst/>
              <a:ahLst/>
              <a:cxnLst/>
              <a:rect l="l" t="t" r="r" b="b"/>
              <a:pathLst>
                <a:path w="896260" h="978665">
                  <a:moveTo>
                    <a:pt x="448130" y="0"/>
                  </a:moveTo>
                  <a:cubicBezTo>
                    <a:pt x="200635" y="0"/>
                    <a:pt x="0" y="219082"/>
                    <a:pt x="0" y="489332"/>
                  </a:cubicBezTo>
                  <a:cubicBezTo>
                    <a:pt x="0" y="759583"/>
                    <a:pt x="200635" y="978665"/>
                    <a:pt x="448130" y="978665"/>
                  </a:cubicBezTo>
                  <a:cubicBezTo>
                    <a:pt x="695626" y="978665"/>
                    <a:pt x="896260" y="759583"/>
                    <a:pt x="896260" y="489332"/>
                  </a:cubicBezTo>
                  <a:cubicBezTo>
                    <a:pt x="896260" y="219082"/>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1" name="TextBox 11"/>
            <p:cNvSpPr txBox="1"/>
            <p:nvPr/>
          </p:nvSpPr>
          <p:spPr>
            <a:xfrm>
              <a:off x="84024" y="53650"/>
              <a:ext cx="728211" cy="833265"/>
            </a:xfrm>
            <a:prstGeom prst="rect">
              <a:avLst/>
            </a:prstGeom>
          </p:spPr>
          <p:txBody>
            <a:bodyPr lIns="85047" tIns="85047" rIns="85047" bIns="85047" rtlCol="0" anchor="ctr"/>
            <a:lstStyle/>
            <a:p>
              <a:pPr algn="ctr" rtl="1">
                <a:lnSpc>
                  <a:spcPts val="2660"/>
                </a:lnSpc>
              </a:pPr>
              <a:endParaRPr/>
            </a:p>
          </p:txBody>
        </p:sp>
      </p:grpSp>
      <p:grpSp>
        <p:nvGrpSpPr>
          <p:cNvPr id="12" name="Group 12"/>
          <p:cNvGrpSpPr/>
          <p:nvPr/>
        </p:nvGrpSpPr>
        <p:grpSpPr>
          <a:xfrm>
            <a:off x="1028700" y="7993316"/>
            <a:ext cx="533204" cy="5332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6522"/>
            </a:solidFill>
          </p:spPr>
          <p:txBody>
            <a:bodyPr/>
            <a:lstStyle/>
            <a:p>
              <a:endParaRPr lang="en-US"/>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rtl="1">
                <a:lnSpc>
                  <a:spcPts val="2753"/>
                </a:lnSpc>
              </a:pPr>
              <a:r>
                <a:rPr lang="ar" sz="1966" b="0" i="0" u="none" baseline="0">
                  <a:solidFill>
                    <a:srgbClr val="000000"/>
                  </a:solidFill>
                  <a:latin typeface="Figtree 1"/>
                  <a:ea typeface="Figtree 1"/>
                </a:rPr>
                <a:t>3</a:t>
              </a:r>
            </a:p>
          </p:txBody>
        </p:sp>
      </p:grpSp>
      <p:grpSp>
        <p:nvGrpSpPr>
          <p:cNvPr id="15" name="Group 15"/>
          <p:cNvGrpSpPr/>
          <p:nvPr/>
        </p:nvGrpSpPr>
        <p:grpSpPr>
          <a:xfrm>
            <a:off x="6797200" y="6296106"/>
            <a:ext cx="533204" cy="53320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6522"/>
            </a:solidFill>
          </p:spPr>
          <p:txBody>
            <a:bodyPr/>
            <a:lstStyle/>
            <a:p>
              <a:endParaRPr lang="en-US"/>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rtl="1">
                <a:lnSpc>
                  <a:spcPts val="2753"/>
                </a:lnSpc>
              </a:pPr>
              <a:r>
                <a:rPr lang="ar" sz="1966" b="0" i="0" u="none" baseline="0">
                  <a:solidFill>
                    <a:srgbClr val="000000"/>
                  </a:solidFill>
                  <a:latin typeface="Figtree 1"/>
                  <a:ea typeface="Figtree 1"/>
                </a:rPr>
                <a:t>4</a:t>
              </a:r>
            </a:p>
          </p:txBody>
        </p:sp>
      </p:grpSp>
      <p:sp>
        <p:nvSpPr>
          <p:cNvPr id="18" name="Freeform 18"/>
          <p:cNvSpPr/>
          <p:nvPr/>
        </p:nvSpPr>
        <p:spPr>
          <a:xfrm>
            <a:off x="9150991" y="2527618"/>
            <a:ext cx="4784696" cy="6273376"/>
          </a:xfrm>
          <a:custGeom>
            <a:avLst/>
            <a:gdLst/>
            <a:ahLst/>
            <a:cxnLst/>
            <a:rect l="l" t="t" r="r" b="b"/>
            <a:pathLst>
              <a:path w="4784696" h="6273376">
                <a:moveTo>
                  <a:pt x="0" y="0"/>
                </a:moveTo>
                <a:lnTo>
                  <a:pt x="4784697" y="0"/>
                </a:lnTo>
                <a:lnTo>
                  <a:pt x="4784697" y="6273376"/>
                </a:lnTo>
                <a:lnTo>
                  <a:pt x="0" y="6273376"/>
                </a:lnTo>
                <a:lnTo>
                  <a:pt x="0" y="0"/>
                </a:lnTo>
                <a:close/>
              </a:path>
            </a:pathLst>
          </a:custGeom>
          <a:blipFill>
            <a:blip r:embed="rId5"/>
            <a:stretch>
              <a:fillRect l="-4879" r="-43549"/>
            </a:stretch>
          </a:blipFill>
        </p:spPr>
        <p:txBody>
          <a:bodyPr/>
          <a:lstStyle/>
          <a:p>
            <a:endParaRPr lang="en-US"/>
          </a:p>
        </p:txBody>
      </p:sp>
      <p:sp>
        <p:nvSpPr>
          <p:cNvPr id="19" name="TextBox 19"/>
          <p:cNvSpPr txBox="1"/>
          <p:nvPr/>
        </p:nvSpPr>
        <p:spPr>
          <a:xfrm>
            <a:off x="685800" y="645930"/>
            <a:ext cx="8201915" cy="3052118"/>
          </a:xfrm>
          <a:prstGeom prst="rect">
            <a:avLst/>
          </a:prstGeom>
        </p:spPr>
        <p:txBody>
          <a:bodyPr wrap="square" lIns="0" tIns="0" rIns="0" bIns="0" rtlCol="0" anchor="t">
            <a:spAutoFit/>
          </a:bodyPr>
          <a:lstStyle/>
          <a:p>
            <a:pPr algn="r" rtl="1">
              <a:lnSpc>
                <a:spcPts val="3426"/>
              </a:lnSpc>
            </a:pPr>
            <a:r>
              <a:rPr lang="ar" sz="2979" b="0" i="0" u="none" baseline="0" dirty="0">
                <a:solidFill>
                  <a:srgbClr val="000000"/>
                </a:solidFill>
                <a:latin typeface="Figtree 1"/>
                <a:ea typeface="Figtree 1"/>
              </a:rPr>
              <a:t>3. ستتوجه بعد ذلك إلى صفحة ويب تعرض الفصول الدراسية المتاحة حاليًا للتسجيل فيها. </a:t>
            </a:r>
          </a:p>
          <a:p>
            <a:pPr algn="r" rtl="1">
              <a:lnSpc>
                <a:spcPts val="3426"/>
              </a:lnSpc>
            </a:pPr>
            <a:endParaRPr lang="ar" sz="2979" b="0" i="0" u="none" baseline="0" dirty="0">
              <a:solidFill>
                <a:srgbClr val="000000"/>
              </a:solidFill>
              <a:latin typeface="Figtree 1"/>
              <a:ea typeface="Figtree 1"/>
            </a:endParaRPr>
          </a:p>
          <a:p>
            <a:pPr algn="r" rtl="1">
              <a:lnSpc>
                <a:spcPts val="3426"/>
              </a:lnSpc>
            </a:pPr>
            <a:r>
              <a:rPr lang="ar" sz="2979" b="0" i="0" u="none" baseline="0" dirty="0">
                <a:solidFill>
                  <a:srgbClr val="000000"/>
                </a:solidFill>
                <a:latin typeface="Figtree 1"/>
                <a:ea typeface="Figtree 1"/>
              </a:rPr>
              <a:t>إذا تبين لك على الفور أنك مهتم </a:t>
            </a:r>
          </a:p>
          <a:p>
            <a:pPr algn="r" rtl="1">
              <a:lnSpc>
                <a:spcPts val="3426"/>
              </a:lnSpc>
            </a:pPr>
            <a:r>
              <a:rPr lang="ar" sz="2979" b="0" i="0" u="none" baseline="0" dirty="0">
                <a:solidFill>
                  <a:srgbClr val="000000"/>
                </a:solidFill>
                <a:latin typeface="Figtree 1"/>
                <a:ea typeface="Figtree 1"/>
              </a:rPr>
              <a:t>بأحد الفصول الدراسية؛ فيمكنك النقر فوق "Add to Cart" (أضف إلى سلة التسوق) </a:t>
            </a:r>
          </a:p>
          <a:p>
            <a:pPr algn="r" rtl="1">
              <a:lnSpc>
                <a:spcPts val="3426"/>
              </a:lnSpc>
            </a:pPr>
            <a:r>
              <a:rPr lang="ar" sz="2979" b="0" i="0" u="none" baseline="0" dirty="0">
                <a:solidFill>
                  <a:srgbClr val="000000"/>
                </a:solidFill>
                <a:latin typeface="Figtree 1"/>
                <a:ea typeface="Figtree 1"/>
              </a:rPr>
              <a:t>يمين هذه القائمة. </a:t>
            </a:r>
          </a:p>
        </p:txBody>
      </p:sp>
      <p:sp>
        <p:nvSpPr>
          <p:cNvPr id="20" name="TextBox 20"/>
          <p:cNvSpPr txBox="1"/>
          <p:nvPr/>
        </p:nvSpPr>
        <p:spPr>
          <a:xfrm>
            <a:off x="14512051" y="2944997"/>
            <a:ext cx="3215891" cy="5232202"/>
          </a:xfrm>
          <a:prstGeom prst="rect">
            <a:avLst/>
          </a:prstGeom>
        </p:spPr>
        <p:txBody>
          <a:bodyPr lIns="0" tIns="0" rIns="0" bIns="0" rtlCol="0" anchor="t">
            <a:spAutoFit/>
          </a:bodyPr>
          <a:lstStyle/>
          <a:p>
            <a:pPr algn="r" rtl="1">
              <a:lnSpc>
                <a:spcPts val="3426"/>
              </a:lnSpc>
            </a:pPr>
            <a:r>
              <a:rPr lang="ar" sz="2979" b="0" i="0" u="none" baseline="0">
                <a:solidFill>
                  <a:srgbClr val="000000"/>
                </a:solidFill>
                <a:latin typeface="Figtree 1"/>
                <a:ea typeface="Figtree 1"/>
              </a:rPr>
              <a:t>4. إذا كنت ترغب في معرفة مزيد من المعلومات عن الفصل الدراسي قبل شراء حق الوصول إليه، فانقر فوق الصورة لفتح الصفحة المقصودة.</a:t>
            </a:r>
          </a:p>
          <a:p>
            <a:pPr algn="r" rtl="1">
              <a:lnSpc>
                <a:spcPts val="3426"/>
              </a:lnSpc>
            </a:pPr>
            <a:endParaRPr lang="ar" sz="2979" b="0" i="0" u="none" baseline="0">
              <a:solidFill>
                <a:srgbClr val="000000"/>
              </a:solidFill>
              <a:latin typeface="Figtree 1"/>
              <a:ea typeface="Figtree 1"/>
            </a:endParaRPr>
          </a:p>
          <a:p>
            <a:pPr algn="r" rtl="1">
              <a:lnSpc>
                <a:spcPts val="3426"/>
              </a:lnSpc>
            </a:pPr>
            <a:r>
              <a:rPr lang="ar" sz="2979" b="0" i="0" u="none" baseline="0">
                <a:solidFill>
                  <a:srgbClr val="000000"/>
                </a:solidFill>
                <a:latin typeface="Figtree 1"/>
                <a:ea typeface="Figtree 1"/>
              </a:rPr>
              <a:t>إذا قررت حضور الفصل الدراسي، فانقر فوق "Add to Cart" (أضف إلى سلة التسوق) في هذه الصفحة.</a:t>
            </a:r>
          </a:p>
        </p:txBody>
      </p:sp>
      <p:grpSp>
        <p:nvGrpSpPr>
          <p:cNvPr id="21" name="Group 21"/>
          <p:cNvGrpSpPr/>
          <p:nvPr/>
        </p:nvGrpSpPr>
        <p:grpSpPr>
          <a:xfrm>
            <a:off x="12559844" y="4218942"/>
            <a:ext cx="1545971" cy="740052"/>
            <a:chOff x="0" y="0"/>
            <a:chExt cx="2061295" cy="986736"/>
          </a:xfrm>
        </p:grpSpPr>
        <p:sp>
          <p:nvSpPr>
            <p:cNvPr id="22" name="Freeform 22"/>
            <p:cNvSpPr/>
            <p:nvPr/>
          </p:nvSpPr>
          <p:spPr>
            <a:xfrm>
              <a:off x="1307730" y="233171"/>
              <a:ext cx="753565" cy="753565"/>
            </a:xfrm>
            <a:custGeom>
              <a:avLst/>
              <a:gdLst/>
              <a:ahLst/>
              <a:cxnLst/>
              <a:rect l="l" t="t" r="r" b="b"/>
              <a:pathLst>
                <a:path w="753565" h="753565">
                  <a:moveTo>
                    <a:pt x="0" y="0"/>
                  </a:moveTo>
                  <a:lnTo>
                    <a:pt x="753565" y="0"/>
                  </a:lnTo>
                  <a:lnTo>
                    <a:pt x="753565" y="753565"/>
                  </a:lnTo>
                  <a:lnTo>
                    <a:pt x="0" y="7535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3" name="Group 23"/>
            <p:cNvGrpSpPr/>
            <p:nvPr/>
          </p:nvGrpSpPr>
          <p:grpSpPr>
            <a:xfrm>
              <a:off x="0" y="0"/>
              <a:ext cx="1684512" cy="811534"/>
              <a:chOff x="0" y="0"/>
              <a:chExt cx="896260" cy="431784"/>
            </a:xfrm>
          </p:grpSpPr>
          <p:sp>
            <p:nvSpPr>
              <p:cNvPr id="24" name="Freeform 24"/>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25" name="TextBox 25"/>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sp>
        <p:nvSpPr>
          <p:cNvPr id="26" name="Freeform 26"/>
          <p:cNvSpPr/>
          <p:nvPr/>
        </p:nvSpPr>
        <p:spPr>
          <a:xfrm rot="1554333" flipH="1" flipV="1">
            <a:off x="7555195" y="3695275"/>
            <a:ext cx="977906" cy="1848275"/>
          </a:xfrm>
          <a:custGeom>
            <a:avLst/>
            <a:gdLst/>
            <a:ahLst/>
            <a:cxnLst/>
            <a:rect l="l" t="t" r="r" b="b"/>
            <a:pathLst>
              <a:path w="977906" h="1848275">
                <a:moveTo>
                  <a:pt x="977905" y="1848275"/>
                </a:moveTo>
                <a:lnTo>
                  <a:pt x="0" y="1848275"/>
                </a:lnTo>
                <a:lnTo>
                  <a:pt x="0" y="0"/>
                </a:lnTo>
                <a:lnTo>
                  <a:pt x="977905" y="0"/>
                </a:lnTo>
                <a:lnTo>
                  <a:pt x="977905" y="184827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5733586" y="2044592"/>
            <a:ext cx="9690301" cy="6570929"/>
          </a:xfrm>
          <a:custGeom>
            <a:avLst/>
            <a:gdLst/>
            <a:ahLst/>
            <a:cxnLst/>
            <a:rect l="l" t="t" r="r" b="b"/>
            <a:pathLst>
              <a:path w="9690301" h="6570929">
                <a:moveTo>
                  <a:pt x="0" y="0"/>
                </a:moveTo>
                <a:lnTo>
                  <a:pt x="9690301" y="0"/>
                </a:lnTo>
                <a:lnTo>
                  <a:pt x="9690301" y="6570929"/>
                </a:lnTo>
                <a:lnTo>
                  <a:pt x="0" y="6570929"/>
                </a:lnTo>
                <a:lnTo>
                  <a:pt x="0" y="0"/>
                </a:lnTo>
                <a:close/>
              </a:path>
            </a:pathLst>
          </a:custGeom>
          <a:blipFill>
            <a:blip r:embed="rId2"/>
            <a:stretch>
              <a:fillRect l="-3323" r="-10339"/>
            </a:stretch>
          </a:blipFill>
        </p:spPr>
        <p:txBody>
          <a:bodyPr/>
          <a:lstStyle/>
          <a:p>
            <a:endParaRPr lang="en-US"/>
          </a:p>
        </p:txBody>
      </p:sp>
      <p:sp>
        <p:nvSpPr>
          <p:cNvPr id="3" name="TextBox 3"/>
          <p:cNvSpPr txBox="1"/>
          <p:nvPr/>
        </p:nvSpPr>
        <p:spPr>
          <a:xfrm>
            <a:off x="2023129" y="2054117"/>
            <a:ext cx="3107866" cy="3321422"/>
          </a:xfrm>
          <a:prstGeom prst="rect">
            <a:avLst/>
          </a:prstGeom>
        </p:spPr>
        <p:txBody>
          <a:bodyPr lIns="0" tIns="0" rIns="0" bIns="0" rtlCol="0" anchor="t">
            <a:spAutoFit/>
          </a:bodyPr>
          <a:lstStyle/>
          <a:p>
            <a:pPr algn="r" rtl="1">
              <a:lnSpc>
                <a:spcPts val="3677"/>
              </a:lnSpc>
            </a:pPr>
            <a:r>
              <a:rPr lang="ar" sz="3198" b="0" i="0" u="none" baseline="0">
                <a:solidFill>
                  <a:srgbClr val="000000"/>
                </a:solidFill>
                <a:latin typeface="Figtree 1"/>
                <a:ea typeface="Figtree 1"/>
              </a:rPr>
              <a:t>1. عندما تكون مستعدًا للدفع، انقر فوق أيقونة سلة التسوق في الأعلى على اليمين. ثم انقر فوق "Proceed to Checkout" (المتابعة للدفع).</a:t>
            </a:r>
          </a:p>
        </p:txBody>
      </p:sp>
      <p:sp>
        <p:nvSpPr>
          <p:cNvPr id="4" name="TextBox 4"/>
          <p:cNvSpPr txBox="1"/>
          <p:nvPr/>
        </p:nvSpPr>
        <p:spPr>
          <a:xfrm>
            <a:off x="-1883719" y="987781"/>
            <a:ext cx="7014714" cy="470783"/>
          </a:xfrm>
          <a:prstGeom prst="rect">
            <a:avLst/>
          </a:prstGeom>
        </p:spPr>
        <p:txBody>
          <a:bodyPr lIns="0" tIns="0" rIns="0" bIns="0" rtlCol="0" anchor="t">
            <a:spAutoFit/>
          </a:bodyPr>
          <a:lstStyle/>
          <a:p>
            <a:pPr algn="r" rtl="1">
              <a:lnSpc>
                <a:spcPts val="3677"/>
              </a:lnSpc>
            </a:pPr>
            <a:r>
              <a:rPr lang="ar" sz="3198" b="1" i="0" u="none" baseline="0" dirty="0">
                <a:solidFill>
                  <a:srgbClr val="000000"/>
                </a:solidFill>
                <a:latin typeface="Figtree 2"/>
                <a:ea typeface="Figtree 2"/>
              </a:rPr>
              <a:t>الجزء الثاني: شراء فصل دراسي</a:t>
            </a:r>
          </a:p>
        </p:txBody>
      </p:sp>
      <p:grpSp>
        <p:nvGrpSpPr>
          <p:cNvPr id="5" name="Group 5"/>
          <p:cNvGrpSpPr/>
          <p:nvPr/>
        </p:nvGrpSpPr>
        <p:grpSpPr>
          <a:xfrm rot="220450">
            <a:off x="11397865" y="6860407"/>
            <a:ext cx="4798341" cy="2296952"/>
            <a:chOff x="0" y="0"/>
            <a:chExt cx="6397788" cy="3062603"/>
          </a:xfrm>
        </p:grpSpPr>
        <p:sp>
          <p:nvSpPr>
            <p:cNvPr id="6" name="Freeform 6"/>
            <p:cNvSpPr/>
            <p:nvPr/>
          </p:nvSpPr>
          <p:spPr>
            <a:xfrm>
              <a:off x="4058894" y="723710"/>
              <a:ext cx="2338893" cy="2338893"/>
            </a:xfrm>
            <a:custGeom>
              <a:avLst/>
              <a:gdLst/>
              <a:ahLst/>
              <a:cxnLst/>
              <a:rect l="l" t="t" r="r" b="b"/>
              <a:pathLst>
                <a:path w="2338893" h="2338893">
                  <a:moveTo>
                    <a:pt x="0" y="0"/>
                  </a:moveTo>
                  <a:lnTo>
                    <a:pt x="2338894" y="0"/>
                  </a:lnTo>
                  <a:lnTo>
                    <a:pt x="2338894" y="2338893"/>
                  </a:lnTo>
                  <a:lnTo>
                    <a:pt x="0" y="2338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0" y="0"/>
              <a:ext cx="5228341" cy="2518815"/>
              <a:chOff x="0" y="0"/>
              <a:chExt cx="896260" cy="431784"/>
            </a:xfrm>
          </p:grpSpPr>
          <p:sp>
            <p:nvSpPr>
              <p:cNvPr id="8" name="Freeform 8"/>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9" name="TextBox 9"/>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grpSp>
        <p:nvGrpSpPr>
          <p:cNvPr id="10" name="Group 10"/>
          <p:cNvGrpSpPr/>
          <p:nvPr/>
        </p:nvGrpSpPr>
        <p:grpSpPr>
          <a:xfrm rot="220450">
            <a:off x="11725838" y="4112528"/>
            <a:ext cx="2386158" cy="1142247"/>
            <a:chOff x="0" y="0"/>
            <a:chExt cx="3181544" cy="1522996"/>
          </a:xfrm>
        </p:grpSpPr>
        <p:sp>
          <p:nvSpPr>
            <p:cNvPr id="11" name="Freeform 11"/>
            <p:cNvSpPr/>
            <p:nvPr/>
          </p:nvSpPr>
          <p:spPr>
            <a:xfrm>
              <a:off x="2018440" y="359892"/>
              <a:ext cx="1163104" cy="1163104"/>
            </a:xfrm>
            <a:custGeom>
              <a:avLst/>
              <a:gdLst/>
              <a:ahLst/>
              <a:cxnLst/>
              <a:rect l="l" t="t" r="r" b="b"/>
              <a:pathLst>
                <a:path w="1163104" h="1163104">
                  <a:moveTo>
                    <a:pt x="0" y="0"/>
                  </a:moveTo>
                  <a:lnTo>
                    <a:pt x="1163104" y="0"/>
                  </a:lnTo>
                  <a:lnTo>
                    <a:pt x="1163104" y="1163104"/>
                  </a:lnTo>
                  <a:lnTo>
                    <a:pt x="0" y="11631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2" name="Group 12"/>
            <p:cNvGrpSpPr/>
            <p:nvPr/>
          </p:nvGrpSpPr>
          <p:grpSpPr>
            <a:xfrm>
              <a:off x="0" y="0"/>
              <a:ext cx="2599992" cy="1252577"/>
              <a:chOff x="0" y="0"/>
              <a:chExt cx="896260" cy="431784"/>
            </a:xfrm>
          </p:grpSpPr>
          <p:sp>
            <p:nvSpPr>
              <p:cNvPr id="13" name="Freeform 13"/>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4" name="TextBox 14"/>
              <p:cNvSpPr txBox="1"/>
              <p:nvPr/>
            </p:nvSpPr>
            <p:spPr>
              <a:xfrm>
                <a:off x="84024" y="2380"/>
                <a:ext cx="728211" cy="388924"/>
              </a:xfrm>
              <a:prstGeom prst="rect">
                <a:avLst/>
              </a:prstGeom>
            </p:spPr>
            <p:txBody>
              <a:bodyPr lIns="50800" tIns="50800" rIns="50800" bIns="50800" rtlCol="0" anchor="ctr"/>
              <a:lstStyle/>
              <a:p>
                <a:pPr algn="ctr" rtl="1">
                  <a:lnSpc>
                    <a:spcPts val="2659"/>
                  </a:lnSpc>
                </a:pPr>
                <a:endParaRPr/>
              </a:p>
            </p:txBody>
          </p:sp>
        </p:grpSp>
      </p:grpSp>
      <p:sp>
        <p:nvSpPr>
          <p:cNvPr id="15" name="Freeform 15"/>
          <p:cNvSpPr/>
          <p:nvPr/>
        </p:nvSpPr>
        <p:spPr>
          <a:xfrm rot="4790149" flipV="1">
            <a:off x="10494456" y="5014455"/>
            <a:ext cx="873668" cy="1651262"/>
          </a:xfrm>
          <a:custGeom>
            <a:avLst/>
            <a:gdLst/>
            <a:ahLst/>
            <a:cxnLst/>
            <a:rect l="l" t="t" r="r" b="b"/>
            <a:pathLst>
              <a:path w="873668" h="1651262">
                <a:moveTo>
                  <a:pt x="0" y="1651262"/>
                </a:moveTo>
                <a:lnTo>
                  <a:pt x="873668" y="1651262"/>
                </a:lnTo>
                <a:lnTo>
                  <a:pt x="873668" y="0"/>
                </a:lnTo>
                <a:lnTo>
                  <a:pt x="0" y="0"/>
                </a:lnTo>
                <a:lnTo>
                  <a:pt x="0" y="165126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6"/>
          <p:cNvSpPr txBox="1"/>
          <p:nvPr/>
        </p:nvSpPr>
        <p:spPr>
          <a:xfrm>
            <a:off x="7433379" y="6230188"/>
            <a:ext cx="2541165" cy="1423467"/>
          </a:xfrm>
          <a:prstGeom prst="rect">
            <a:avLst/>
          </a:prstGeom>
        </p:spPr>
        <p:txBody>
          <a:bodyPr lIns="0" tIns="0" rIns="0" bIns="0" rtlCol="0" anchor="t">
            <a:spAutoFit/>
          </a:bodyPr>
          <a:lstStyle/>
          <a:p>
            <a:pPr algn="r" rtl="1">
              <a:lnSpc>
                <a:spcPts val="3677"/>
              </a:lnSpc>
            </a:pPr>
            <a:r>
              <a:rPr lang="ar" sz="3198" b="0" i="0" u="none" baseline="0" dirty="0">
                <a:solidFill>
                  <a:srgbClr val="000000"/>
                </a:solidFill>
                <a:latin typeface="Figtree 1"/>
                <a:ea typeface="Figtree 1"/>
              </a:rPr>
              <a:t>ملحوظة: يمكنك إضافة رمز القسيمة هنا!</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791059" y="2458868"/>
            <a:ext cx="6281334" cy="7125883"/>
          </a:xfrm>
          <a:custGeom>
            <a:avLst/>
            <a:gdLst/>
            <a:ahLst/>
            <a:cxnLst/>
            <a:rect l="l" t="t" r="r" b="b"/>
            <a:pathLst>
              <a:path w="6281334" h="7125883">
                <a:moveTo>
                  <a:pt x="0" y="0"/>
                </a:moveTo>
                <a:lnTo>
                  <a:pt x="6281334" y="0"/>
                </a:lnTo>
                <a:lnTo>
                  <a:pt x="6281334" y="7125883"/>
                </a:lnTo>
                <a:lnTo>
                  <a:pt x="0" y="7125883"/>
                </a:lnTo>
                <a:lnTo>
                  <a:pt x="0" y="0"/>
                </a:lnTo>
                <a:close/>
              </a:path>
            </a:pathLst>
          </a:custGeom>
          <a:blipFill>
            <a:blip r:embed="rId2"/>
            <a:stretch>
              <a:fillRect/>
            </a:stretch>
          </a:blipFill>
        </p:spPr>
        <p:txBody>
          <a:bodyPr/>
          <a:lstStyle/>
          <a:p>
            <a:endParaRPr lang="en-US"/>
          </a:p>
        </p:txBody>
      </p:sp>
      <p:sp>
        <p:nvSpPr>
          <p:cNvPr id="3" name="Freeform 3"/>
          <p:cNvSpPr/>
          <p:nvPr/>
        </p:nvSpPr>
        <p:spPr>
          <a:xfrm>
            <a:off x="8479679" y="3413110"/>
            <a:ext cx="5661421" cy="4681258"/>
          </a:xfrm>
          <a:custGeom>
            <a:avLst/>
            <a:gdLst/>
            <a:ahLst/>
            <a:cxnLst/>
            <a:rect l="l" t="t" r="r" b="b"/>
            <a:pathLst>
              <a:path w="5661421" h="4681258">
                <a:moveTo>
                  <a:pt x="0" y="0"/>
                </a:moveTo>
                <a:lnTo>
                  <a:pt x="5661421" y="0"/>
                </a:lnTo>
                <a:lnTo>
                  <a:pt x="5661421" y="4681257"/>
                </a:lnTo>
                <a:lnTo>
                  <a:pt x="0" y="4681257"/>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1038225"/>
            <a:ext cx="16230600" cy="436017"/>
          </a:xfrm>
          <a:prstGeom prst="rect">
            <a:avLst/>
          </a:prstGeom>
        </p:spPr>
        <p:txBody>
          <a:bodyPr lIns="0" tIns="0" rIns="0" bIns="0" rtlCol="0" anchor="t">
            <a:spAutoFit/>
          </a:bodyPr>
          <a:lstStyle/>
          <a:p>
            <a:pPr algn="r" rtl="1">
              <a:lnSpc>
                <a:spcPts val="3426"/>
              </a:lnSpc>
            </a:pPr>
            <a:r>
              <a:rPr lang="ar" sz="2979" b="0" i="0" u="none" baseline="0">
                <a:solidFill>
                  <a:srgbClr val="000000"/>
                </a:solidFill>
                <a:latin typeface="Figtree 1"/>
                <a:ea typeface="Figtree 1"/>
              </a:rPr>
              <a:t>3) املأ النموذج بمعلومات الاتصال بك، وعنوان إرسال الفواتير، ومعلومات الدفع*، ثم انقر فوق "Place Order" (تقديم الطلب).</a:t>
            </a:r>
          </a:p>
        </p:txBody>
      </p:sp>
      <p:grpSp>
        <p:nvGrpSpPr>
          <p:cNvPr id="5" name="Group 5"/>
          <p:cNvGrpSpPr/>
          <p:nvPr/>
        </p:nvGrpSpPr>
        <p:grpSpPr>
          <a:xfrm rot="220450">
            <a:off x="11136168" y="6880833"/>
            <a:ext cx="3291610" cy="1575685"/>
            <a:chOff x="0" y="0"/>
            <a:chExt cx="4388813" cy="2100913"/>
          </a:xfrm>
        </p:grpSpPr>
        <p:sp>
          <p:nvSpPr>
            <p:cNvPr id="6" name="Freeform 6"/>
            <p:cNvSpPr/>
            <p:nvPr/>
          </p:nvSpPr>
          <p:spPr>
            <a:xfrm>
              <a:off x="2784357" y="496457"/>
              <a:ext cx="1604455" cy="1604455"/>
            </a:xfrm>
            <a:custGeom>
              <a:avLst/>
              <a:gdLst/>
              <a:ahLst/>
              <a:cxnLst/>
              <a:rect l="l" t="t" r="r" b="b"/>
              <a:pathLst>
                <a:path w="1604455" h="1604455">
                  <a:moveTo>
                    <a:pt x="0" y="0"/>
                  </a:moveTo>
                  <a:lnTo>
                    <a:pt x="1604456" y="0"/>
                  </a:lnTo>
                  <a:lnTo>
                    <a:pt x="1604456" y="1604456"/>
                  </a:lnTo>
                  <a:lnTo>
                    <a:pt x="0" y="16044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0" y="0"/>
              <a:ext cx="3586585" cy="1727880"/>
              <a:chOff x="0" y="0"/>
              <a:chExt cx="896260" cy="431784"/>
            </a:xfrm>
          </p:grpSpPr>
          <p:sp>
            <p:nvSpPr>
              <p:cNvPr id="8" name="Freeform 8"/>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9" name="TextBox 9"/>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216040" y="2278032"/>
            <a:ext cx="10524488" cy="4899485"/>
          </a:xfrm>
          <a:custGeom>
            <a:avLst/>
            <a:gdLst/>
            <a:ahLst/>
            <a:cxnLst/>
            <a:rect l="l" t="t" r="r" b="b"/>
            <a:pathLst>
              <a:path w="10524488" h="4899485">
                <a:moveTo>
                  <a:pt x="0" y="0"/>
                </a:moveTo>
                <a:lnTo>
                  <a:pt x="10524488" y="0"/>
                </a:lnTo>
                <a:lnTo>
                  <a:pt x="10524488" y="4899485"/>
                </a:lnTo>
                <a:lnTo>
                  <a:pt x="0" y="4899485"/>
                </a:lnTo>
                <a:lnTo>
                  <a:pt x="0" y="0"/>
                </a:lnTo>
                <a:close/>
              </a:path>
            </a:pathLst>
          </a:custGeom>
          <a:blipFill>
            <a:blip r:embed="rId2"/>
            <a:stretch>
              <a:fillRect l="-4398" b="-90544"/>
            </a:stretch>
          </a:blipFill>
        </p:spPr>
        <p:txBody>
          <a:bodyPr/>
          <a:lstStyle/>
          <a:p>
            <a:endParaRPr lang="en-US"/>
          </a:p>
        </p:txBody>
      </p:sp>
      <p:sp>
        <p:nvSpPr>
          <p:cNvPr id="3" name="Freeform 3"/>
          <p:cNvSpPr/>
          <p:nvPr/>
        </p:nvSpPr>
        <p:spPr>
          <a:xfrm>
            <a:off x="12624681" y="2278032"/>
            <a:ext cx="4447279" cy="7006067"/>
          </a:xfrm>
          <a:custGeom>
            <a:avLst/>
            <a:gdLst/>
            <a:ahLst/>
            <a:cxnLst/>
            <a:rect l="l" t="t" r="r" b="b"/>
            <a:pathLst>
              <a:path w="4447279" h="7006067">
                <a:moveTo>
                  <a:pt x="0" y="0"/>
                </a:moveTo>
                <a:lnTo>
                  <a:pt x="4447279" y="0"/>
                </a:lnTo>
                <a:lnTo>
                  <a:pt x="4447279" y="7006067"/>
                </a:lnTo>
                <a:lnTo>
                  <a:pt x="0" y="7006067"/>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216040" y="1038225"/>
            <a:ext cx="15855920" cy="866648"/>
          </a:xfrm>
          <a:prstGeom prst="rect">
            <a:avLst/>
          </a:prstGeom>
        </p:spPr>
        <p:txBody>
          <a:bodyPr wrap="square" lIns="0" tIns="0" rIns="0" bIns="0" rtlCol="0" anchor="t">
            <a:spAutoFit/>
          </a:bodyPr>
          <a:lstStyle/>
          <a:p>
            <a:pPr algn="r" rtl="1">
              <a:lnSpc>
                <a:spcPts val="3426"/>
              </a:lnSpc>
            </a:pPr>
            <a:r>
              <a:rPr lang="ar" sz="2979" b="0" i="0" u="none" baseline="0" dirty="0">
                <a:solidFill>
                  <a:srgbClr val="000000"/>
                </a:solidFill>
                <a:latin typeface="Figtree 1"/>
                <a:ea typeface="Figtree 1"/>
              </a:rPr>
              <a:t>بمجرد شراء الفصل الدراسي بنجاح، سيُعاد توجيهك إلى هذه الصفحة. (ملحوظة: يمكنك أخذ لقطة شاشة لهذه الصفحة وحفظها للرجوع إليها مستقبلًا.)</a:t>
            </a:r>
          </a:p>
        </p:txBody>
      </p:sp>
      <p:sp>
        <p:nvSpPr>
          <p:cNvPr id="5" name="TextBox 5"/>
          <p:cNvSpPr txBox="1"/>
          <p:nvPr/>
        </p:nvSpPr>
        <p:spPr>
          <a:xfrm>
            <a:off x="1216040" y="7560201"/>
            <a:ext cx="10534013" cy="1744067"/>
          </a:xfrm>
          <a:prstGeom prst="rect">
            <a:avLst/>
          </a:prstGeom>
        </p:spPr>
        <p:txBody>
          <a:bodyPr wrap="square" lIns="0" tIns="0" rIns="0" bIns="0" rtlCol="0" anchor="t">
            <a:spAutoFit/>
          </a:bodyPr>
          <a:lstStyle/>
          <a:p>
            <a:pPr algn="r" rtl="1">
              <a:lnSpc>
                <a:spcPts val="3426"/>
              </a:lnSpc>
              <a:spcBef>
                <a:spcPct val="0"/>
              </a:spcBef>
            </a:pPr>
            <a:r>
              <a:rPr lang="ar" sz="2979" b="0" i="0" u="none" baseline="0" dirty="0">
                <a:solidFill>
                  <a:srgbClr val="000000"/>
                </a:solidFill>
                <a:latin typeface="Figtree 1"/>
                <a:ea typeface="Figtree 1"/>
              </a:rPr>
              <a:t>ستتلقى أيضًا رسالة عبر البريد الإلكتروني تؤكد شرائك للحساب الذي ستستخدمه للوصول عبر WordPress (ووردبريس). سترسل BrightSpark هذا البريد الإلكتروني الذي يحمل سطر الموضوع، "Your BrightSpark order has been recieved" (استلام طلبك لحساب BrightSpark). سيظهر المحتوى بهذا الشكل:</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886315" y="2490271"/>
            <a:ext cx="13658252" cy="1430280"/>
          </a:xfrm>
          <a:custGeom>
            <a:avLst/>
            <a:gdLst/>
            <a:ahLst/>
            <a:cxnLst/>
            <a:rect l="l" t="t" r="r" b="b"/>
            <a:pathLst>
              <a:path w="13658252" h="1430280">
                <a:moveTo>
                  <a:pt x="0" y="0"/>
                </a:moveTo>
                <a:lnTo>
                  <a:pt x="13658252" y="0"/>
                </a:lnTo>
                <a:lnTo>
                  <a:pt x="13658252" y="1430280"/>
                </a:lnTo>
                <a:lnTo>
                  <a:pt x="0" y="143028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rot="220450">
            <a:off x="11576328" y="2281111"/>
            <a:ext cx="2501906" cy="1197655"/>
            <a:chOff x="0" y="0"/>
            <a:chExt cx="3335874" cy="1596874"/>
          </a:xfrm>
        </p:grpSpPr>
        <p:sp>
          <p:nvSpPr>
            <p:cNvPr id="4" name="Freeform 4"/>
            <p:cNvSpPr/>
            <p:nvPr/>
          </p:nvSpPr>
          <p:spPr>
            <a:xfrm>
              <a:off x="2116350" y="377350"/>
              <a:ext cx="1219524" cy="1219524"/>
            </a:xfrm>
            <a:custGeom>
              <a:avLst/>
              <a:gdLst/>
              <a:ahLst/>
              <a:cxnLst/>
              <a:rect l="l" t="t" r="r" b="b"/>
              <a:pathLst>
                <a:path w="1219524" h="1219524">
                  <a:moveTo>
                    <a:pt x="0" y="0"/>
                  </a:moveTo>
                  <a:lnTo>
                    <a:pt x="1219524" y="0"/>
                  </a:lnTo>
                  <a:lnTo>
                    <a:pt x="1219524" y="1219524"/>
                  </a:lnTo>
                  <a:lnTo>
                    <a:pt x="0" y="12195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0" y="0"/>
              <a:ext cx="2726112" cy="1313337"/>
              <a:chOff x="0" y="0"/>
              <a:chExt cx="896260" cy="431784"/>
            </a:xfrm>
          </p:grpSpPr>
          <p:sp>
            <p:nvSpPr>
              <p:cNvPr id="6" name="Freeform 6"/>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7" name="TextBox 7"/>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sp>
        <p:nvSpPr>
          <p:cNvPr id="8" name="Freeform 8"/>
          <p:cNvSpPr/>
          <p:nvPr/>
        </p:nvSpPr>
        <p:spPr>
          <a:xfrm>
            <a:off x="6603299" y="4120576"/>
            <a:ext cx="9719265" cy="3881091"/>
          </a:xfrm>
          <a:custGeom>
            <a:avLst/>
            <a:gdLst/>
            <a:ahLst/>
            <a:cxnLst/>
            <a:rect l="l" t="t" r="r" b="b"/>
            <a:pathLst>
              <a:path w="9719265" h="3881091">
                <a:moveTo>
                  <a:pt x="0" y="0"/>
                </a:moveTo>
                <a:lnTo>
                  <a:pt x="9719265" y="0"/>
                </a:lnTo>
                <a:lnTo>
                  <a:pt x="9719265" y="3881091"/>
                </a:lnTo>
                <a:lnTo>
                  <a:pt x="0" y="3881091"/>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rot="220450">
            <a:off x="6470566" y="6015522"/>
            <a:ext cx="1573739" cy="753344"/>
            <a:chOff x="0" y="0"/>
            <a:chExt cx="2098318" cy="1004459"/>
          </a:xfrm>
        </p:grpSpPr>
        <p:sp>
          <p:nvSpPr>
            <p:cNvPr id="10" name="Freeform 10"/>
            <p:cNvSpPr/>
            <p:nvPr/>
          </p:nvSpPr>
          <p:spPr>
            <a:xfrm>
              <a:off x="1331218" y="237359"/>
              <a:ext cx="767100" cy="767100"/>
            </a:xfrm>
            <a:custGeom>
              <a:avLst/>
              <a:gdLst/>
              <a:ahLst/>
              <a:cxnLst/>
              <a:rect l="l" t="t" r="r" b="b"/>
              <a:pathLst>
                <a:path w="767100" h="767100">
                  <a:moveTo>
                    <a:pt x="0" y="0"/>
                  </a:moveTo>
                  <a:lnTo>
                    <a:pt x="767100" y="0"/>
                  </a:lnTo>
                  <a:lnTo>
                    <a:pt x="767100" y="767100"/>
                  </a:lnTo>
                  <a:lnTo>
                    <a:pt x="0" y="7671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0" y="0"/>
              <a:ext cx="1714768" cy="826110"/>
              <a:chOff x="0" y="0"/>
              <a:chExt cx="896260" cy="431784"/>
            </a:xfrm>
          </p:grpSpPr>
          <p:sp>
            <p:nvSpPr>
              <p:cNvPr id="12" name="Freeform 12"/>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3" name="TextBox 13"/>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grpSp>
        <p:nvGrpSpPr>
          <p:cNvPr id="14" name="Group 14"/>
          <p:cNvGrpSpPr/>
          <p:nvPr/>
        </p:nvGrpSpPr>
        <p:grpSpPr>
          <a:xfrm rot="220450">
            <a:off x="6625820" y="7289569"/>
            <a:ext cx="1573739" cy="753344"/>
            <a:chOff x="0" y="0"/>
            <a:chExt cx="2098318" cy="1004459"/>
          </a:xfrm>
        </p:grpSpPr>
        <p:sp>
          <p:nvSpPr>
            <p:cNvPr id="15" name="Freeform 15"/>
            <p:cNvSpPr/>
            <p:nvPr/>
          </p:nvSpPr>
          <p:spPr>
            <a:xfrm>
              <a:off x="1331218" y="237359"/>
              <a:ext cx="767100" cy="767100"/>
            </a:xfrm>
            <a:custGeom>
              <a:avLst/>
              <a:gdLst/>
              <a:ahLst/>
              <a:cxnLst/>
              <a:rect l="l" t="t" r="r" b="b"/>
              <a:pathLst>
                <a:path w="767100" h="767100">
                  <a:moveTo>
                    <a:pt x="0" y="0"/>
                  </a:moveTo>
                  <a:lnTo>
                    <a:pt x="767100" y="0"/>
                  </a:lnTo>
                  <a:lnTo>
                    <a:pt x="767100" y="767100"/>
                  </a:lnTo>
                  <a:lnTo>
                    <a:pt x="0" y="7671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6" name="Group 16"/>
            <p:cNvGrpSpPr/>
            <p:nvPr/>
          </p:nvGrpSpPr>
          <p:grpSpPr>
            <a:xfrm>
              <a:off x="0" y="0"/>
              <a:ext cx="1714768" cy="826110"/>
              <a:chOff x="0" y="0"/>
              <a:chExt cx="896260" cy="431784"/>
            </a:xfrm>
          </p:grpSpPr>
          <p:sp>
            <p:nvSpPr>
              <p:cNvPr id="17" name="Freeform 17"/>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8" name="TextBox 18"/>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sp>
        <p:nvSpPr>
          <p:cNvPr id="19" name="Freeform 19"/>
          <p:cNvSpPr/>
          <p:nvPr/>
        </p:nvSpPr>
        <p:spPr>
          <a:xfrm>
            <a:off x="8395262" y="7287544"/>
            <a:ext cx="8864038" cy="2310259"/>
          </a:xfrm>
          <a:custGeom>
            <a:avLst/>
            <a:gdLst/>
            <a:ahLst/>
            <a:cxnLst/>
            <a:rect l="l" t="t" r="r" b="b"/>
            <a:pathLst>
              <a:path w="8864038" h="2310259">
                <a:moveTo>
                  <a:pt x="0" y="0"/>
                </a:moveTo>
                <a:lnTo>
                  <a:pt x="8864038" y="0"/>
                </a:lnTo>
                <a:lnTo>
                  <a:pt x="8864038" y="2310259"/>
                </a:lnTo>
                <a:lnTo>
                  <a:pt x="0" y="2310259"/>
                </a:lnTo>
                <a:lnTo>
                  <a:pt x="0" y="0"/>
                </a:lnTo>
                <a:close/>
              </a:path>
            </a:pathLst>
          </a:custGeom>
          <a:blipFill>
            <a:blip r:embed="rId6"/>
            <a:stretch>
              <a:fillRect t="-75140" b="-4347"/>
            </a:stretch>
          </a:blipFill>
        </p:spPr>
        <p:txBody>
          <a:bodyPr/>
          <a:lstStyle/>
          <a:p>
            <a:endParaRPr lang="en-US"/>
          </a:p>
        </p:txBody>
      </p:sp>
      <p:sp>
        <p:nvSpPr>
          <p:cNvPr id="20" name="TextBox 20"/>
          <p:cNvSpPr txBox="1"/>
          <p:nvPr/>
        </p:nvSpPr>
        <p:spPr>
          <a:xfrm>
            <a:off x="886315" y="698722"/>
            <a:ext cx="16372985" cy="1090042"/>
          </a:xfrm>
          <a:prstGeom prst="rect">
            <a:avLst/>
          </a:prstGeom>
        </p:spPr>
        <p:txBody>
          <a:bodyPr wrap="square" lIns="0" tIns="0" rIns="0" bIns="0" rtlCol="0" anchor="t">
            <a:spAutoFit/>
          </a:bodyPr>
          <a:lstStyle/>
          <a:p>
            <a:pPr algn="r" rtl="1">
              <a:lnSpc>
                <a:spcPts val="3426"/>
              </a:lnSpc>
            </a:pPr>
            <a:r>
              <a:rPr lang="ar" sz="2979" b="0" i="0" u="none" baseline="0" dirty="0">
                <a:solidFill>
                  <a:srgbClr val="000000"/>
                </a:solidFill>
                <a:latin typeface="Figtree 1"/>
                <a:ea typeface="Figtree 1"/>
              </a:rPr>
              <a:t>يمكنك العثور على إثبات الشراء ضمن معلومات حسابك أيضًا.</a:t>
            </a:r>
          </a:p>
          <a:p>
            <a:pPr algn="r" rtl="1">
              <a:lnSpc>
                <a:spcPts val="1725"/>
              </a:lnSpc>
            </a:pPr>
            <a:endParaRPr lang="ar" sz="2979" b="0" i="0" u="none" baseline="0" dirty="0">
              <a:solidFill>
                <a:srgbClr val="000000"/>
              </a:solidFill>
              <a:latin typeface="Figtree 1"/>
              <a:ea typeface="Figtree 1"/>
            </a:endParaRPr>
          </a:p>
          <a:p>
            <a:pPr algn="r" rtl="1">
              <a:lnSpc>
                <a:spcPts val="3426"/>
              </a:lnSpc>
            </a:pPr>
            <a:r>
              <a:rPr lang="ar" sz="2979" b="0" i="0" u="none" baseline="0" dirty="0">
                <a:solidFill>
                  <a:srgbClr val="000000"/>
                </a:solidFill>
                <a:latin typeface="Figtree 1"/>
                <a:ea typeface="Figtree 1"/>
              </a:rPr>
              <a:t>انتقل إلى الزاوية اليمنى أعلى الصفحة، وانقر فوق الأيقونة برمز شخص المكتوب عليها "My account" (حسابي).</a:t>
            </a:r>
          </a:p>
        </p:txBody>
      </p:sp>
      <p:sp>
        <p:nvSpPr>
          <p:cNvPr id="21" name="TextBox 21"/>
          <p:cNvSpPr txBox="1"/>
          <p:nvPr/>
        </p:nvSpPr>
        <p:spPr>
          <a:xfrm>
            <a:off x="886315" y="4505503"/>
            <a:ext cx="4914485" cy="3052118"/>
          </a:xfrm>
          <a:prstGeom prst="rect">
            <a:avLst/>
          </a:prstGeom>
        </p:spPr>
        <p:txBody>
          <a:bodyPr lIns="0" tIns="0" rIns="0" bIns="0" rtlCol="0" anchor="t">
            <a:spAutoFit/>
          </a:bodyPr>
          <a:lstStyle/>
          <a:p>
            <a:pPr algn="r" rtl="1">
              <a:lnSpc>
                <a:spcPts val="3426"/>
              </a:lnSpc>
            </a:pPr>
            <a:r>
              <a:rPr lang="ar" sz="2979" b="0" i="0" u="none" baseline="0" dirty="0">
                <a:solidFill>
                  <a:srgbClr val="000000"/>
                </a:solidFill>
                <a:latin typeface="Figtree 1"/>
                <a:ea typeface="Figtree 1"/>
              </a:rPr>
              <a:t>ثم اختر "Orders" (الطلبات) في القائمة اليسرى.</a:t>
            </a:r>
          </a:p>
          <a:p>
            <a:pPr algn="r" rtl="1">
              <a:lnSpc>
                <a:spcPts val="3426"/>
              </a:lnSpc>
            </a:pPr>
            <a:endParaRPr lang="ar" sz="2979" b="0" i="0" u="none" baseline="0" dirty="0">
              <a:solidFill>
                <a:srgbClr val="000000"/>
              </a:solidFill>
              <a:latin typeface="Figtree 1"/>
              <a:ea typeface="Figtree 1"/>
            </a:endParaRPr>
          </a:p>
          <a:p>
            <a:pPr algn="r" rtl="1">
              <a:lnSpc>
                <a:spcPts val="3426"/>
              </a:lnSpc>
            </a:pPr>
            <a:r>
              <a:rPr lang="ar" sz="2979" b="0" i="0" u="none" baseline="0" dirty="0">
                <a:solidFill>
                  <a:srgbClr val="000000"/>
                </a:solidFill>
                <a:latin typeface="Figtree 1"/>
                <a:ea typeface="Figtree 1"/>
              </a:rPr>
              <a:t>ثم انقر فوق "My Courses" (دوراتي) للاطلاع على الدورات السابقة والوصول إلى الدورات الجديدة/ قيد الإلقاء. </a:t>
            </a:r>
          </a:p>
        </p:txBody>
      </p:sp>
      <p:sp>
        <p:nvSpPr>
          <p:cNvPr id="22" name="Freeform 22"/>
          <p:cNvSpPr/>
          <p:nvPr/>
        </p:nvSpPr>
        <p:spPr>
          <a:xfrm rot="-494632" flipH="1">
            <a:off x="7341440" y="7747196"/>
            <a:ext cx="1159279" cy="1196675"/>
          </a:xfrm>
          <a:custGeom>
            <a:avLst/>
            <a:gdLst/>
            <a:ahLst/>
            <a:cxnLst/>
            <a:rect l="l" t="t" r="r" b="b"/>
            <a:pathLst>
              <a:path w="1159279" h="1196675">
                <a:moveTo>
                  <a:pt x="1159279" y="0"/>
                </a:moveTo>
                <a:lnTo>
                  <a:pt x="0" y="0"/>
                </a:lnTo>
                <a:lnTo>
                  <a:pt x="0" y="1196675"/>
                </a:lnTo>
                <a:lnTo>
                  <a:pt x="1159279" y="1196675"/>
                </a:lnTo>
                <a:lnTo>
                  <a:pt x="1159279"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028700" y="2255335"/>
            <a:ext cx="9795998" cy="6366009"/>
          </a:xfrm>
          <a:custGeom>
            <a:avLst/>
            <a:gdLst/>
            <a:ahLst/>
            <a:cxnLst/>
            <a:rect l="l" t="t" r="r" b="b"/>
            <a:pathLst>
              <a:path w="9795998" h="6366009">
                <a:moveTo>
                  <a:pt x="0" y="0"/>
                </a:moveTo>
                <a:lnTo>
                  <a:pt x="9795998" y="0"/>
                </a:lnTo>
                <a:lnTo>
                  <a:pt x="9795998" y="6366009"/>
                </a:lnTo>
                <a:lnTo>
                  <a:pt x="0" y="6366009"/>
                </a:lnTo>
                <a:lnTo>
                  <a:pt x="0" y="0"/>
                </a:lnTo>
                <a:close/>
              </a:path>
            </a:pathLst>
          </a:custGeom>
          <a:blipFill>
            <a:blip r:embed="rId2"/>
            <a:stretch>
              <a:fillRect r="-4731"/>
            </a:stretch>
          </a:blipFill>
        </p:spPr>
        <p:txBody>
          <a:bodyPr/>
          <a:lstStyle/>
          <a:p>
            <a:endParaRPr lang="en-US"/>
          </a:p>
        </p:txBody>
      </p:sp>
      <p:sp>
        <p:nvSpPr>
          <p:cNvPr id="3" name="Freeform 3"/>
          <p:cNvSpPr/>
          <p:nvPr/>
        </p:nvSpPr>
        <p:spPr>
          <a:xfrm>
            <a:off x="9144000" y="3833899"/>
            <a:ext cx="8829667" cy="3208881"/>
          </a:xfrm>
          <a:custGeom>
            <a:avLst/>
            <a:gdLst/>
            <a:ahLst/>
            <a:cxnLst/>
            <a:rect l="l" t="t" r="r" b="b"/>
            <a:pathLst>
              <a:path w="8829667" h="3208881">
                <a:moveTo>
                  <a:pt x="0" y="0"/>
                </a:moveTo>
                <a:lnTo>
                  <a:pt x="8829667" y="0"/>
                </a:lnTo>
                <a:lnTo>
                  <a:pt x="8829667" y="3208881"/>
                </a:lnTo>
                <a:lnTo>
                  <a:pt x="0" y="320888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533400" y="1038225"/>
            <a:ext cx="17440267" cy="436017"/>
          </a:xfrm>
          <a:prstGeom prst="rect">
            <a:avLst/>
          </a:prstGeom>
        </p:spPr>
        <p:txBody>
          <a:bodyPr wrap="square" lIns="0" tIns="0" rIns="0" bIns="0" rtlCol="0" anchor="t">
            <a:spAutoFit/>
          </a:bodyPr>
          <a:lstStyle/>
          <a:p>
            <a:pPr algn="r" rtl="1">
              <a:lnSpc>
                <a:spcPts val="3426"/>
              </a:lnSpc>
            </a:pPr>
            <a:r>
              <a:rPr lang="ar" sz="2979" b="0" i="0" u="none" baseline="0" dirty="0">
                <a:solidFill>
                  <a:srgbClr val="000000"/>
                </a:solidFill>
                <a:latin typeface="Figtree 1"/>
                <a:ea typeface="Figtree 1"/>
              </a:rPr>
              <a:t>4. عندما تكون مستعدًا للوصول إلى الدورة المشترك بها، فانقر على الدورة ضمن خيارات "My Courses" (دوراتي). ستنتقل إلى هذه الصفحة:</a:t>
            </a:r>
          </a:p>
        </p:txBody>
      </p:sp>
      <p:sp>
        <p:nvSpPr>
          <p:cNvPr id="5" name="TextBox 5"/>
          <p:cNvSpPr txBox="1"/>
          <p:nvPr/>
        </p:nvSpPr>
        <p:spPr>
          <a:xfrm>
            <a:off x="11601340" y="7595727"/>
            <a:ext cx="6372327" cy="1744067"/>
          </a:xfrm>
          <a:prstGeom prst="rect">
            <a:avLst/>
          </a:prstGeom>
        </p:spPr>
        <p:txBody>
          <a:bodyPr wrap="square" lIns="0" tIns="0" rIns="0" bIns="0" rtlCol="0" anchor="t">
            <a:spAutoFit/>
          </a:bodyPr>
          <a:lstStyle/>
          <a:p>
            <a:pPr algn="r" rtl="1">
              <a:lnSpc>
                <a:spcPts val="3426"/>
              </a:lnSpc>
            </a:pPr>
            <a:r>
              <a:rPr lang="ar" sz="2979" b="0" i="0" u="none" baseline="0" dirty="0">
                <a:solidFill>
                  <a:srgbClr val="000000"/>
                </a:solidFill>
                <a:latin typeface="Figtree 1"/>
                <a:ea typeface="Figtree 1"/>
              </a:rPr>
              <a:t>بعد ذلك، انقر فوق "Accessing this class" (الوصول إلى هذا الفصل الدراسي). ستنتقل إلى صفحة الدرس التي سترتبط تشعبيًا باجتماع Zoom المنعقد معك.</a:t>
            </a:r>
          </a:p>
        </p:txBody>
      </p:sp>
      <p:grpSp>
        <p:nvGrpSpPr>
          <p:cNvPr id="6" name="Group 6"/>
          <p:cNvGrpSpPr/>
          <p:nvPr/>
        </p:nvGrpSpPr>
        <p:grpSpPr>
          <a:xfrm rot="220450">
            <a:off x="1816137" y="7400459"/>
            <a:ext cx="3641065" cy="1742968"/>
            <a:chOff x="0" y="0"/>
            <a:chExt cx="4854754" cy="2323957"/>
          </a:xfrm>
        </p:grpSpPr>
        <p:sp>
          <p:nvSpPr>
            <p:cNvPr id="7" name="Freeform 7"/>
            <p:cNvSpPr/>
            <p:nvPr/>
          </p:nvSpPr>
          <p:spPr>
            <a:xfrm>
              <a:off x="3079960" y="549164"/>
              <a:ext cx="1774793" cy="1774793"/>
            </a:xfrm>
            <a:custGeom>
              <a:avLst/>
              <a:gdLst/>
              <a:ahLst/>
              <a:cxnLst/>
              <a:rect l="l" t="t" r="r" b="b"/>
              <a:pathLst>
                <a:path w="1774793" h="1774793">
                  <a:moveTo>
                    <a:pt x="0" y="0"/>
                  </a:moveTo>
                  <a:lnTo>
                    <a:pt x="1774794" y="0"/>
                  </a:lnTo>
                  <a:lnTo>
                    <a:pt x="1774794" y="1774793"/>
                  </a:lnTo>
                  <a:lnTo>
                    <a:pt x="0" y="17747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0" y="0"/>
              <a:ext cx="3967357" cy="1911321"/>
              <a:chOff x="0" y="0"/>
              <a:chExt cx="896260" cy="431784"/>
            </a:xfrm>
          </p:grpSpPr>
          <p:sp>
            <p:nvSpPr>
              <p:cNvPr id="9" name="Freeform 9"/>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0" name="TextBox 10"/>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grpSp>
        <p:nvGrpSpPr>
          <p:cNvPr id="11" name="Group 11"/>
          <p:cNvGrpSpPr/>
          <p:nvPr/>
        </p:nvGrpSpPr>
        <p:grpSpPr>
          <a:xfrm rot="220450">
            <a:off x="9196105" y="4566856"/>
            <a:ext cx="3641065" cy="1742968"/>
            <a:chOff x="0" y="0"/>
            <a:chExt cx="4854754" cy="2323957"/>
          </a:xfrm>
        </p:grpSpPr>
        <p:sp>
          <p:nvSpPr>
            <p:cNvPr id="12" name="Freeform 12"/>
            <p:cNvSpPr/>
            <p:nvPr/>
          </p:nvSpPr>
          <p:spPr>
            <a:xfrm>
              <a:off x="3079960" y="549164"/>
              <a:ext cx="1774793" cy="1774793"/>
            </a:xfrm>
            <a:custGeom>
              <a:avLst/>
              <a:gdLst/>
              <a:ahLst/>
              <a:cxnLst/>
              <a:rect l="l" t="t" r="r" b="b"/>
              <a:pathLst>
                <a:path w="1774793" h="1774793">
                  <a:moveTo>
                    <a:pt x="0" y="0"/>
                  </a:moveTo>
                  <a:lnTo>
                    <a:pt x="1774794" y="0"/>
                  </a:lnTo>
                  <a:lnTo>
                    <a:pt x="1774794" y="1774793"/>
                  </a:lnTo>
                  <a:lnTo>
                    <a:pt x="0" y="17747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13"/>
            <p:cNvGrpSpPr/>
            <p:nvPr/>
          </p:nvGrpSpPr>
          <p:grpSpPr>
            <a:xfrm>
              <a:off x="0" y="0"/>
              <a:ext cx="3967357" cy="1911321"/>
              <a:chOff x="0" y="0"/>
              <a:chExt cx="896260" cy="431784"/>
            </a:xfrm>
          </p:grpSpPr>
          <p:sp>
            <p:nvSpPr>
              <p:cNvPr id="14" name="Freeform 14"/>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5" name="TextBox 15"/>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sp>
        <p:nvSpPr>
          <p:cNvPr id="16" name="Freeform 16"/>
          <p:cNvSpPr/>
          <p:nvPr/>
        </p:nvSpPr>
        <p:spPr>
          <a:xfrm rot="4272850" flipV="1">
            <a:off x="9397399" y="5925905"/>
            <a:ext cx="1206630" cy="2280572"/>
          </a:xfrm>
          <a:custGeom>
            <a:avLst/>
            <a:gdLst/>
            <a:ahLst/>
            <a:cxnLst/>
            <a:rect l="l" t="t" r="r" b="b"/>
            <a:pathLst>
              <a:path w="1206630" h="2280572">
                <a:moveTo>
                  <a:pt x="0" y="2280572"/>
                </a:moveTo>
                <a:lnTo>
                  <a:pt x="1206630" y="2280572"/>
                </a:lnTo>
                <a:lnTo>
                  <a:pt x="1206630" y="0"/>
                </a:lnTo>
                <a:lnTo>
                  <a:pt x="0" y="0"/>
                </a:lnTo>
                <a:lnTo>
                  <a:pt x="0" y="228057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421</Words>
  <Application>Microsoft Office PowerPoint</Application>
  <PresentationFormat>Custom</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Sora</vt:lpstr>
      <vt:lpstr>Arial</vt:lpstr>
      <vt:lpstr>Calibri</vt:lpstr>
      <vt:lpstr>Figtree 2</vt:lpstr>
      <vt:lpstr>Figtree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PD tutorials</dc:title>
  <dc:creator>K. Chinda</dc:creator>
  <cp:lastModifiedBy>K. Chinda</cp:lastModifiedBy>
  <cp:revision>4</cp:revision>
  <dcterms:created xsi:type="dcterms:W3CDTF">2006-08-16T00:00:00Z</dcterms:created>
  <dcterms:modified xsi:type="dcterms:W3CDTF">2024-07-05T19:28:16Z</dcterms:modified>
  <dc:identifier>DAGJtyZZzDU</dc:identifier>
</cp:coreProperties>
</file>